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33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80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77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85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42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81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48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34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80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5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7DDB-1750-4F96-BB20-D5E18F5A9A8D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42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C7DDB-1750-4F96-BB20-D5E18F5A9A8D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D62C5-7D69-4BAF-8DA2-BBF254B332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1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/>
          <p:nvPr/>
        </p:nvSpPr>
        <p:spPr>
          <a:xfrm>
            <a:off x="2830973" y="120060"/>
            <a:ext cx="3621570" cy="1444542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Maths: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b="1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As mathematicians we will be: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000" dirty="0">
                <a:effectLst/>
                <a:latin typeface="Twinkl Cursive Looped Thin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Understanding that multiplication is repeated addition.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000" dirty="0">
                <a:latin typeface="Twinkl Cursive Looped Thin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Finding different ways to show division through sharing (groups, arrays, pictures etc).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000" dirty="0">
                <a:effectLst/>
                <a:latin typeface="Twinkl Cursive Looped Thin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 </a:t>
            </a:r>
            <a:r>
              <a:rPr lang="en-GB" sz="1000" dirty="0">
                <a:latin typeface="Twinkl Cursive Looped Thin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draw and interpret a variety of graphs.</a:t>
            </a:r>
            <a:endParaRPr lang="en-GB" sz="1000" dirty="0">
              <a:effectLst/>
              <a:latin typeface="Twinkl Cursive Looped Thin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6"/>
          <p:cNvSpPr txBox="1"/>
          <p:nvPr/>
        </p:nvSpPr>
        <p:spPr>
          <a:xfrm>
            <a:off x="6579014" y="120060"/>
            <a:ext cx="2362329" cy="2091138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English: </a:t>
            </a:r>
            <a:endParaRPr lang="en-GB" sz="1100" dirty="0">
              <a:effectLst/>
              <a:latin typeface="Twinkl Cursive Looped Thin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5"/>
          <p:cNvSpPr txBox="1"/>
          <p:nvPr/>
        </p:nvSpPr>
        <p:spPr>
          <a:xfrm>
            <a:off x="2939522" y="1654725"/>
            <a:ext cx="3487420" cy="2024817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Science / </a:t>
            </a:r>
            <a:r>
              <a:rPr lang="en-GB" sz="1400" u="sng" dirty="0">
                <a:solidFill>
                  <a:prstClr val="black"/>
                </a:solidFill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Design and Technology </a:t>
            </a: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r>
              <a:rPr lang="en-GB" sz="1100" b="1" dirty="0">
                <a:latin typeface="Twinkl Cursive Looped Thin" panose="02000000000000000000" pitchFamily="2" charset="0"/>
              </a:rPr>
              <a:t>As scientists we will be:</a:t>
            </a:r>
            <a:endParaRPr lang="en-GB" sz="1100" dirty="0">
              <a:latin typeface="Twinkl Cursive Looped Thin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winkl Cursive Looped Thin" panose="02000000000000000000" pitchFamily="2" charset="0"/>
              </a:rPr>
              <a:t>Learning about plants.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winkl Cursive Looped Thin" panose="02000000000000000000" pitchFamily="2" charset="0"/>
              </a:rPr>
              <a:t>This will include; understanding different types of seeds and bulbs, learning about the growth and stages of a seed to a plant and looking at seed dispersal. </a:t>
            </a:r>
            <a:endParaRPr lang="en-GB" sz="1100" dirty="0"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en-GB" sz="1100" dirty="0">
              <a:solidFill>
                <a:prstClr val="black"/>
              </a:solidFill>
              <a:latin typeface="Twinkl Cursive Looped Thin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n-GB" sz="1100" i="1" dirty="0">
                <a:solidFill>
                  <a:prstClr val="black"/>
                </a:solidFill>
                <a:latin typeface="Twinkl Cursive Looped Thin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DT we will be exploring mechanisms. We will be creating pop up cards and pictures.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6"/>
          <p:cNvSpPr txBox="1"/>
          <p:nvPr/>
        </p:nvSpPr>
        <p:spPr>
          <a:xfrm>
            <a:off x="6579016" y="2255010"/>
            <a:ext cx="2362327" cy="2299706"/>
          </a:xfrm>
          <a:prstGeom prst="roundRect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Reading: 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We will be following our ‘VIPERS’ approach for reading. focusing on different elements that will help children become confident readers.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These will be daily lessons and they usually focus on the book the we are reading in English. 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0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5"/>
          <p:cNvSpPr txBox="1"/>
          <p:nvPr/>
        </p:nvSpPr>
        <p:spPr>
          <a:xfrm>
            <a:off x="6579013" y="4663439"/>
            <a:ext cx="2362329" cy="1993067"/>
          </a:xfrm>
          <a:prstGeom prst="roundRect">
            <a:avLst/>
          </a:prstGeom>
          <a:ln w="38100">
            <a:solidFill>
              <a:srgbClr val="FF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PE: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r>
              <a:rPr lang="en-GB" sz="1000" b="1" dirty="0">
                <a:latin typeface="Twinkl Cursive Looped Thin" panose="02000000000000000000" pitchFamily="2" charset="0"/>
              </a:rPr>
              <a:t>In PE we will be: </a:t>
            </a:r>
            <a:endParaRPr lang="en-GB" sz="1000" dirty="0">
              <a:latin typeface="Twinkl Cursive Looped Thin" panose="02000000000000000000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Twinkl Cursive Looped Thin" panose="02000000000000000000" pitchFamily="2" charset="0"/>
              </a:rPr>
              <a:t>Taking part in swimming lessons and developing various skills.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Twinkl Cursive Looped Thin" panose="02000000000000000000" pitchFamily="2" charset="0"/>
              </a:rPr>
              <a:t>Gymnastics with coach.</a:t>
            </a:r>
          </a:p>
          <a:p>
            <a:pPr lvl="0"/>
            <a:endParaRPr lang="en-GB" sz="1100" dirty="0"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GB" sz="1000" dirty="0">
                <a:solidFill>
                  <a:srgbClr val="FF0000"/>
                </a:solidFill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Children should come to school wearing a New Valley PE kit on Tuesday and Wednesday .</a:t>
            </a:r>
            <a:endParaRPr lang="en-GB" sz="1000" dirty="0">
              <a:solidFill>
                <a:srgbClr val="FF0000"/>
              </a:solidFill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5"/>
          <p:cNvSpPr txBox="1"/>
          <p:nvPr/>
        </p:nvSpPr>
        <p:spPr>
          <a:xfrm>
            <a:off x="142511" y="1564602"/>
            <a:ext cx="2644934" cy="2001815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400" u="sng" dirty="0">
                <a:latin typeface="Twinkl Cursive Looped Thin" panose="02000000000000000000" pitchFamily="2" charset="0"/>
              </a:rPr>
              <a:t>History / Geography: </a:t>
            </a:r>
            <a:endParaRPr lang="en-GB" sz="1400" dirty="0">
              <a:latin typeface="Twinkl Cursive Looped Thin" panose="02000000000000000000" pitchFamily="2" charset="0"/>
            </a:endParaRPr>
          </a:p>
          <a:p>
            <a:r>
              <a:rPr lang="en-GB" sz="1000" b="1" dirty="0">
                <a:latin typeface="Twinkl Cursive Looped Thin" panose="02000000000000000000" pitchFamily="2" charset="0"/>
              </a:rPr>
              <a:t>In history we will be: </a:t>
            </a:r>
            <a:endParaRPr lang="en-GB" sz="1000" dirty="0">
              <a:latin typeface="Twinkl Cursive Looped Thin" panose="02000000000000000000" pitchFamily="2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</a:rPr>
              <a:t>We will be exploring the life of Rosa Parks and how people in history have influenced our lives today.</a:t>
            </a:r>
          </a:p>
          <a:p>
            <a:pPr lvl="0"/>
            <a:endParaRPr lang="en-GB" sz="1000" dirty="0">
              <a:latin typeface="Twinkl Cursive Looped Thin" panose="02000000000000000000" pitchFamily="2" charset="0"/>
            </a:endParaRPr>
          </a:p>
          <a:p>
            <a:r>
              <a:rPr lang="en-US" sz="1000" b="1" dirty="0">
                <a:latin typeface="Twinkl Cursive Looped Thin" panose="02000000000000000000" pitchFamily="2" charset="0"/>
              </a:rPr>
              <a:t>In Geography we will be:</a:t>
            </a:r>
            <a:endParaRPr lang="en-GB" sz="1000" dirty="0">
              <a:latin typeface="Twinkl Cursive Looped Thin" panose="02000000000000000000" pitchFamily="2" charset="0"/>
            </a:endParaRP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Learning about plastic pollutions and the world. We will explore the harm that the use of plastic is causing to our oceans.</a:t>
            </a:r>
            <a:endParaRPr lang="en-GB" sz="1000" dirty="0">
              <a:solidFill>
                <a:schemeClr val="tx1"/>
              </a:solidFill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5"/>
          <p:cNvSpPr txBox="1"/>
          <p:nvPr/>
        </p:nvSpPr>
        <p:spPr>
          <a:xfrm>
            <a:off x="2939521" y="3867325"/>
            <a:ext cx="3487420" cy="82462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Art: </a:t>
            </a:r>
            <a:endParaRPr lang="en-GB" sz="1100" dirty="0">
              <a:effectLst/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In art we will be using </a:t>
            </a:r>
            <a:r>
              <a:rPr lang="en-GB" sz="1000" dirty="0" err="1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Ipads</a:t>
            </a:r>
            <a:r>
              <a:rPr lang="en-GB" sz="10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 to take pictures and then understanding how to use the zoom button to manipulate them.</a:t>
            </a:r>
            <a:endParaRPr lang="en-GB" sz="1100" dirty="0">
              <a:effectLst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6"/>
          <p:cNvSpPr txBox="1"/>
          <p:nvPr/>
        </p:nvSpPr>
        <p:spPr>
          <a:xfrm>
            <a:off x="1815248" y="5398841"/>
            <a:ext cx="1493845" cy="1257665"/>
          </a:xfrm>
          <a:prstGeom prst="round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effectLst/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Music: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b="1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In music we will be: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Learning to play the recorder. </a:t>
            </a:r>
          </a:p>
        </p:txBody>
      </p:sp>
      <p:sp>
        <p:nvSpPr>
          <p:cNvPr id="15" name="Text Box 5"/>
          <p:cNvSpPr txBox="1"/>
          <p:nvPr/>
        </p:nvSpPr>
        <p:spPr>
          <a:xfrm>
            <a:off x="3352473" y="4810572"/>
            <a:ext cx="1645937" cy="1845934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Wellbeing &amp; PSHE: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100" b="1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In PSHE and wellbeing we will be: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Understanding how to keep safe and recognise rules. </a:t>
            </a:r>
          </a:p>
        </p:txBody>
      </p:sp>
      <p:sp>
        <p:nvSpPr>
          <p:cNvPr id="16" name="Text Box 5"/>
          <p:cNvSpPr txBox="1"/>
          <p:nvPr/>
        </p:nvSpPr>
        <p:spPr>
          <a:xfrm>
            <a:off x="155574" y="3679543"/>
            <a:ext cx="2631871" cy="1625318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400" u="sng" dirty="0">
                <a:latin typeface="Twinkl Cursive Looped Thin" panose="02000000000000000000" pitchFamily="2" charset="0"/>
              </a:rPr>
              <a:t>Outdoor learning: </a:t>
            </a:r>
            <a:endParaRPr lang="en-GB" sz="1400" dirty="0">
              <a:latin typeface="Twinkl Cursive Looped Thin" panose="020000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</a:rPr>
              <a:t>Although we will no longer be going on our woodland walks, we will continue to take some lessons outside.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Twinkl Cursive Looped Thin" panose="02000000000000000000" pitchFamily="2" charset="0"/>
              </a:rPr>
              <a:t>As part of science we will be exploring plants outside, during art we will be taking pictures of nature around the school and many other lessons will be lead outdoors.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latin typeface="Twinkl Cursive Looped Thin" panose="02000000000000000000" pitchFamily="2" charset="0"/>
            </a:endParaRPr>
          </a:p>
        </p:txBody>
      </p:sp>
      <p:sp>
        <p:nvSpPr>
          <p:cNvPr id="17" name="Text Box 5"/>
          <p:cNvSpPr txBox="1"/>
          <p:nvPr/>
        </p:nvSpPr>
        <p:spPr>
          <a:xfrm>
            <a:off x="142511" y="5417986"/>
            <a:ext cx="1629358" cy="1232053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RE: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900" dirty="0">
                <a:latin typeface="Twinkl Cursive Looped Thin" panose="02000000000000000000" pitchFamily="2" charset="0"/>
              </a:rPr>
              <a:t>We will be learning about Islam and comparing this religion to others that we have learnt. We will also learn about Christianity and Easter.</a:t>
            </a:r>
            <a:endParaRPr lang="en-GB" sz="1050" b="1" dirty="0"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5"/>
          <p:cNvSpPr txBox="1"/>
          <p:nvPr/>
        </p:nvSpPr>
        <p:spPr>
          <a:xfrm>
            <a:off x="5150483" y="4810572"/>
            <a:ext cx="1302060" cy="1831160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u="sng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Computing: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050" b="1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In computing we will be:</a:t>
            </a:r>
          </a:p>
          <a:p>
            <a:pPr marL="171450" indent="-1714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Using the programme paint </a:t>
            </a:r>
            <a:r>
              <a:rPr lang="en-GB" sz="1050">
                <a:latin typeface="Twinkl Cursive Looped Thin" panose="02000000000000000000" pitchFamily="2" charset="0"/>
                <a:ea typeface="Trebuchet MS" panose="020B0603020202020204" pitchFamily="34" charset="0"/>
                <a:cs typeface="Times New Roman" panose="02020603050405020304" pitchFamily="18" charset="0"/>
              </a:rPr>
              <a:t>to create a picture and then save it. </a:t>
            </a:r>
            <a:endParaRPr lang="en-GB" sz="1050" dirty="0">
              <a:latin typeface="Twinkl Cursive Looped Thin" panose="02000000000000000000" pitchFamily="2" charset="0"/>
              <a:ea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 descr="C:\Users\eswainson1.306\AppData\Local\Microsoft\Windows\INetCache\Content.MSO\CC98A735.t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582" y="2786"/>
            <a:ext cx="644835" cy="64670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AA6BFA-2CDF-4372-918C-C29106EE6E3F}"/>
              </a:ext>
            </a:extLst>
          </p:cNvPr>
          <p:cNvSpPr txBox="1"/>
          <p:nvPr/>
        </p:nvSpPr>
        <p:spPr>
          <a:xfrm>
            <a:off x="-139630" y="882938"/>
            <a:ext cx="320921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Twinkl Cursive Looped" panose="02000000000000000000" pitchFamily="2" charset="0"/>
              </a:rPr>
              <a:t>Miss Simpson and Miss Carrier</a:t>
            </a:r>
          </a:p>
          <a:p>
            <a:pPr algn="ctr"/>
            <a:r>
              <a:rPr lang="en-GB" b="1" dirty="0">
                <a:latin typeface="Twinkl Cursive Looped" panose="02000000000000000000" pitchFamily="2" charset="0"/>
              </a:rPr>
              <a:t>Spring Term 2022</a:t>
            </a:r>
          </a:p>
        </p:txBody>
      </p:sp>
      <p:pic>
        <p:nvPicPr>
          <p:cNvPr id="3" name="Picture 2" descr="Year 2 | Hampton Primary School">
            <a:extLst>
              <a:ext uri="{FF2B5EF4-FFF2-40B4-BE49-F238E27FC236}">
                <a16:creationId xmlns:a16="http://schemas.microsoft.com/office/drawing/2014/main" id="{EE078BCA-F2E0-44D2-8BA4-FA87F5FA6E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99" y="192506"/>
            <a:ext cx="2367807" cy="6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The Bear and the Piano: Amazon.co.uk: Litchfield, David: 9781847807175:  Books">
            <a:extLst>
              <a:ext uri="{FF2B5EF4-FFF2-40B4-BE49-F238E27FC236}">
                <a16:creationId xmlns:a16="http://schemas.microsoft.com/office/drawing/2014/main" id="{C81AE78F-FEE3-43E0-8538-443FE2F0664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311" y="566641"/>
            <a:ext cx="579880" cy="767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George's Marvellous Medicine: Amazon.co.uk: Dahl, Roald, Blake, Quentin:  Books">
            <a:extLst>
              <a:ext uri="{FF2B5EF4-FFF2-40B4-BE49-F238E27FC236}">
                <a16:creationId xmlns:a16="http://schemas.microsoft.com/office/drawing/2014/main" id="{BD7EFD32-2426-4D6D-8E74-245DC1253F3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483" y="276373"/>
            <a:ext cx="644835" cy="767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Ocean Meets Sky: Amazon.co.uk: Fan, Terry: Books">
            <a:extLst>
              <a:ext uri="{FF2B5EF4-FFF2-40B4-BE49-F238E27FC236}">
                <a16:creationId xmlns:a16="http://schemas.microsoft.com/office/drawing/2014/main" id="{DFD6F3D8-BD92-42DC-ABFA-EF96BCE5CDC5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734" y="1141175"/>
            <a:ext cx="855318" cy="64670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 descr="If All the World Were…: Amazon.co.uk: Coelho, Joseph, Colpoys, Ms. Allison:  Books">
            <a:extLst>
              <a:ext uri="{FF2B5EF4-FFF2-40B4-BE49-F238E27FC236}">
                <a16:creationId xmlns:a16="http://schemas.microsoft.com/office/drawing/2014/main" id="{E94CC14A-700F-4BC7-8482-0C86F0D7F74D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0076" y="1399651"/>
            <a:ext cx="702584" cy="7457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9378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424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Times New Roman</vt:lpstr>
      <vt:lpstr>Trebuchet MS</vt:lpstr>
      <vt:lpstr>Twinkl Cursive Looped</vt:lpstr>
      <vt:lpstr>Twinkl Cursive Looped Thin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Wingrave</dc:creator>
  <cp:lastModifiedBy>Tracy Fulham</cp:lastModifiedBy>
  <cp:revision>28</cp:revision>
  <dcterms:created xsi:type="dcterms:W3CDTF">2020-10-27T20:58:40Z</dcterms:created>
  <dcterms:modified xsi:type="dcterms:W3CDTF">2022-02-23T09:28:21Z</dcterms:modified>
</cp:coreProperties>
</file>