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7" r:id="rId2"/>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7" d="100"/>
          <a:sy n="77" d="100"/>
        </p:scale>
        <p:origin x="68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6CA785-78DF-4FF5-AA11-73B3440A86F9}" type="datetimeFigureOut">
              <a:rPr lang="en-GB" smtClean="0"/>
              <a:t>19/10/2018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CD5219E-AA8E-4DC2-A340-6B842CF51697}" type="slidenum">
              <a:rPr lang="en-GB" smtClean="0"/>
              <a:t>‹#›</a:t>
            </a:fld>
            <a:endParaRPr lang="en-GB" dirty="0"/>
          </a:p>
        </p:txBody>
      </p:sp>
    </p:spTree>
    <p:extLst>
      <p:ext uri="{BB962C8B-B14F-4D97-AF65-F5344CB8AC3E}">
        <p14:creationId xmlns:p14="http://schemas.microsoft.com/office/powerpoint/2010/main" val="2747664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16CA785-78DF-4FF5-AA11-73B3440A86F9}" type="datetimeFigureOut">
              <a:rPr lang="en-GB" smtClean="0"/>
              <a:t>19/10/2018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CD5219E-AA8E-4DC2-A340-6B842CF51697}" type="slidenum">
              <a:rPr lang="en-GB" smtClean="0"/>
              <a:t>‹#›</a:t>
            </a:fld>
            <a:endParaRPr lang="en-GB" dirty="0"/>
          </a:p>
        </p:txBody>
      </p:sp>
    </p:spTree>
    <p:extLst>
      <p:ext uri="{BB962C8B-B14F-4D97-AF65-F5344CB8AC3E}">
        <p14:creationId xmlns:p14="http://schemas.microsoft.com/office/powerpoint/2010/main" val="1600026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16CA785-78DF-4FF5-AA11-73B3440A86F9}" type="datetimeFigureOut">
              <a:rPr lang="en-GB" smtClean="0"/>
              <a:t>19/10/2018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CD5219E-AA8E-4DC2-A340-6B842CF51697}" type="slidenum">
              <a:rPr lang="en-GB" smtClean="0"/>
              <a:t>‹#›</a:t>
            </a:fld>
            <a:endParaRPr lang="en-GB" dirty="0"/>
          </a:p>
        </p:txBody>
      </p:sp>
    </p:spTree>
    <p:extLst>
      <p:ext uri="{BB962C8B-B14F-4D97-AF65-F5344CB8AC3E}">
        <p14:creationId xmlns:p14="http://schemas.microsoft.com/office/powerpoint/2010/main" val="1259588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16CA785-78DF-4FF5-AA11-73B3440A86F9}" type="datetimeFigureOut">
              <a:rPr lang="en-GB" smtClean="0"/>
              <a:t>19/10/2018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CD5219E-AA8E-4DC2-A340-6B842CF51697}" type="slidenum">
              <a:rPr lang="en-GB" smtClean="0"/>
              <a:t>‹#›</a:t>
            </a:fld>
            <a:endParaRPr lang="en-GB"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46144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6CA785-78DF-4FF5-AA11-73B3440A86F9}" type="datetimeFigureOut">
              <a:rPr lang="en-GB" smtClean="0"/>
              <a:t>19/10/2018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CD5219E-AA8E-4DC2-A340-6B842CF51697}" type="slidenum">
              <a:rPr lang="en-GB" smtClean="0"/>
              <a:t>‹#›</a:t>
            </a:fld>
            <a:endParaRPr lang="en-GB" dirty="0"/>
          </a:p>
        </p:txBody>
      </p:sp>
    </p:spTree>
    <p:extLst>
      <p:ext uri="{BB962C8B-B14F-4D97-AF65-F5344CB8AC3E}">
        <p14:creationId xmlns:p14="http://schemas.microsoft.com/office/powerpoint/2010/main" val="464781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16CA785-78DF-4FF5-AA11-73B3440A86F9}" type="datetimeFigureOut">
              <a:rPr lang="en-GB" smtClean="0"/>
              <a:t>19/10/2018</a:t>
            </a:fld>
            <a:endParaRPr lang="en-GB" dirty="0"/>
          </a:p>
        </p:txBody>
      </p:sp>
      <p:sp>
        <p:nvSpPr>
          <p:cNvPr id="4"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CD5219E-AA8E-4DC2-A340-6B842CF51697}" type="slidenum">
              <a:rPr lang="en-GB" smtClean="0"/>
              <a:t>‹#›</a:t>
            </a:fld>
            <a:endParaRPr lang="en-GB" dirty="0"/>
          </a:p>
        </p:txBody>
      </p:sp>
    </p:spTree>
    <p:extLst>
      <p:ext uri="{BB962C8B-B14F-4D97-AF65-F5344CB8AC3E}">
        <p14:creationId xmlns:p14="http://schemas.microsoft.com/office/powerpoint/2010/main" val="710642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16CA785-78DF-4FF5-AA11-73B3440A86F9}" type="datetimeFigureOut">
              <a:rPr lang="en-GB" smtClean="0"/>
              <a:t>19/10/2018</a:t>
            </a:fld>
            <a:endParaRPr lang="en-GB" dirty="0"/>
          </a:p>
        </p:txBody>
      </p:sp>
      <p:sp>
        <p:nvSpPr>
          <p:cNvPr id="4"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CD5219E-AA8E-4DC2-A340-6B842CF51697}" type="slidenum">
              <a:rPr lang="en-GB" smtClean="0"/>
              <a:t>‹#›</a:t>
            </a:fld>
            <a:endParaRPr lang="en-GB" dirty="0"/>
          </a:p>
        </p:txBody>
      </p:sp>
    </p:spTree>
    <p:extLst>
      <p:ext uri="{BB962C8B-B14F-4D97-AF65-F5344CB8AC3E}">
        <p14:creationId xmlns:p14="http://schemas.microsoft.com/office/powerpoint/2010/main" val="3498168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6CA785-78DF-4FF5-AA11-73B3440A86F9}" type="datetimeFigureOut">
              <a:rPr lang="en-GB" smtClean="0"/>
              <a:t>19/10/2018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CD5219E-AA8E-4DC2-A340-6B842CF51697}" type="slidenum">
              <a:rPr lang="en-GB" smtClean="0"/>
              <a:t>‹#›</a:t>
            </a:fld>
            <a:endParaRPr lang="en-GB" dirty="0"/>
          </a:p>
        </p:txBody>
      </p:sp>
    </p:spTree>
    <p:extLst>
      <p:ext uri="{BB962C8B-B14F-4D97-AF65-F5344CB8AC3E}">
        <p14:creationId xmlns:p14="http://schemas.microsoft.com/office/powerpoint/2010/main" val="3548441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6CA785-78DF-4FF5-AA11-73B3440A86F9}" type="datetimeFigureOut">
              <a:rPr lang="en-GB" smtClean="0"/>
              <a:t>19/10/2018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CD5219E-AA8E-4DC2-A340-6B842CF51697}" type="slidenum">
              <a:rPr lang="en-GB" smtClean="0"/>
              <a:t>‹#›</a:t>
            </a:fld>
            <a:endParaRPr lang="en-GB" dirty="0"/>
          </a:p>
        </p:txBody>
      </p:sp>
    </p:spTree>
    <p:extLst>
      <p:ext uri="{BB962C8B-B14F-4D97-AF65-F5344CB8AC3E}">
        <p14:creationId xmlns:p14="http://schemas.microsoft.com/office/powerpoint/2010/main" val="1742908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6CA785-78DF-4FF5-AA11-73B3440A86F9}" type="datetimeFigureOut">
              <a:rPr lang="en-GB" smtClean="0"/>
              <a:t>19/10/2018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CD5219E-AA8E-4DC2-A340-6B842CF51697}" type="slidenum">
              <a:rPr lang="en-GB" smtClean="0"/>
              <a:t>‹#›</a:t>
            </a:fld>
            <a:endParaRPr lang="en-GB" dirty="0"/>
          </a:p>
        </p:txBody>
      </p:sp>
    </p:spTree>
    <p:extLst>
      <p:ext uri="{BB962C8B-B14F-4D97-AF65-F5344CB8AC3E}">
        <p14:creationId xmlns:p14="http://schemas.microsoft.com/office/powerpoint/2010/main" val="1849342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6CA785-78DF-4FF5-AA11-73B3440A86F9}" type="datetimeFigureOut">
              <a:rPr lang="en-GB" smtClean="0"/>
              <a:t>19/10/2018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CD5219E-AA8E-4DC2-A340-6B842CF51697}" type="slidenum">
              <a:rPr lang="en-GB" smtClean="0"/>
              <a:t>‹#›</a:t>
            </a:fld>
            <a:endParaRPr lang="en-GB" dirty="0"/>
          </a:p>
        </p:txBody>
      </p:sp>
    </p:spTree>
    <p:extLst>
      <p:ext uri="{BB962C8B-B14F-4D97-AF65-F5344CB8AC3E}">
        <p14:creationId xmlns:p14="http://schemas.microsoft.com/office/powerpoint/2010/main" val="1824423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6CA785-78DF-4FF5-AA11-73B3440A86F9}" type="datetimeFigureOut">
              <a:rPr lang="en-GB" smtClean="0"/>
              <a:t>19/10/2018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CD5219E-AA8E-4DC2-A340-6B842CF51697}" type="slidenum">
              <a:rPr lang="en-GB" smtClean="0"/>
              <a:t>‹#›</a:t>
            </a:fld>
            <a:endParaRPr lang="en-GB" dirty="0"/>
          </a:p>
        </p:txBody>
      </p:sp>
    </p:spTree>
    <p:extLst>
      <p:ext uri="{BB962C8B-B14F-4D97-AF65-F5344CB8AC3E}">
        <p14:creationId xmlns:p14="http://schemas.microsoft.com/office/powerpoint/2010/main" val="1867898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6CA785-78DF-4FF5-AA11-73B3440A86F9}" type="datetimeFigureOut">
              <a:rPr lang="en-GB" smtClean="0"/>
              <a:t>19/10/2018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CD5219E-AA8E-4DC2-A340-6B842CF51697}" type="slidenum">
              <a:rPr lang="en-GB" smtClean="0"/>
              <a:t>‹#›</a:t>
            </a:fld>
            <a:endParaRPr lang="en-GB" dirty="0"/>
          </a:p>
        </p:txBody>
      </p:sp>
    </p:spTree>
    <p:extLst>
      <p:ext uri="{BB962C8B-B14F-4D97-AF65-F5344CB8AC3E}">
        <p14:creationId xmlns:p14="http://schemas.microsoft.com/office/powerpoint/2010/main" val="3126641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16CA785-78DF-4FF5-AA11-73B3440A86F9}" type="datetimeFigureOut">
              <a:rPr lang="en-GB" smtClean="0"/>
              <a:t>19/10/2018</a:t>
            </a:fld>
            <a:endParaRPr lang="en-GB" dirty="0"/>
          </a:p>
        </p:txBody>
      </p:sp>
      <p:sp>
        <p:nvSpPr>
          <p:cNvPr id="5" name="Footer Placeholder 3"/>
          <p:cNvSpPr>
            <a:spLocks noGrp="1"/>
          </p:cNvSpPr>
          <p:nvPr>
            <p:ph type="ftr" sz="quarter" idx="11"/>
          </p:nvPr>
        </p:nvSpPr>
        <p:spPr/>
        <p:txBody>
          <a:bodyPr/>
          <a:lstStyle/>
          <a:p>
            <a:endParaRPr lang="en-GB" dirty="0"/>
          </a:p>
        </p:txBody>
      </p:sp>
      <p:sp>
        <p:nvSpPr>
          <p:cNvPr id="6" name="Slide Number Placeholder 4"/>
          <p:cNvSpPr>
            <a:spLocks noGrp="1"/>
          </p:cNvSpPr>
          <p:nvPr>
            <p:ph type="sldNum" sz="quarter" idx="12"/>
          </p:nvPr>
        </p:nvSpPr>
        <p:spPr/>
        <p:txBody>
          <a:bodyPr/>
          <a:lstStyle/>
          <a:p>
            <a:fld id="{ECD5219E-AA8E-4DC2-A340-6B842CF51697}" type="slidenum">
              <a:rPr lang="en-GB" smtClean="0"/>
              <a:t>‹#›</a:t>
            </a:fld>
            <a:endParaRPr lang="en-GB" dirty="0"/>
          </a:p>
        </p:txBody>
      </p:sp>
    </p:spTree>
    <p:extLst>
      <p:ext uri="{BB962C8B-B14F-4D97-AF65-F5344CB8AC3E}">
        <p14:creationId xmlns:p14="http://schemas.microsoft.com/office/powerpoint/2010/main" val="3834347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16CA785-78DF-4FF5-AA11-73B3440A86F9}" type="datetimeFigureOut">
              <a:rPr lang="en-GB" smtClean="0"/>
              <a:t>19/10/2018</a:t>
            </a:fld>
            <a:endParaRPr lang="en-GB" dirty="0"/>
          </a:p>
        </p:txBody>
      </p:sp>
      <p:sp>
        <p:nvSpPr>
          <p:cNvPr id="5" name="Footer Placeholder 2"/>
          <p:cNvSpPr>
            <a:spLocks noGrp="1"/>
          </p:cNvSpPr>
          <p:nvPr>
            <p:ph type="ftr" sz="quarter" idx="11"/>
          </p:nvPr>
        </p:nvSpPr>
        <p:spPr/>
        <p:txBody>
          <a:bodyPr/>
          <a:lstStyle/>
          <a:p>
            <a:endParaRPr lang="en-GB" dirty="0"/>
          </a:p>
        </p:txBody>
      </p:sp>
      <p:sp>
        <p:nvSpPr>
          <p:cNvPr id="6" name="Slide Number Placeholder 3"/>
          <p:cNvSpPr>
            <a:spLocks noGrp="1"/>
          </p:cNvSpPr>
          <p:nvPr>
            <p:ph type="sldNum" sz="quarter" idx="12"/>
          </p:nvPr>
        </p:nvSpPr>
        <p:spPr/>
        <p:txBody>
          <a:bodyPr/>
          <a:lstStyle/>
          <a:p>
            <a:fld id="{ECD5219E-AA8E-4DC2-A340-6B842CF51697}" type="slidenum">
              <a:rPr lang="en-GB" smtClean="0"/>
              <a:t>‹#›</a:t>
            </a:fld>
            <a:endParaRPr lang="en-GB" dirty="0"/>
          </a:p>
        </p:txBody>
      </p:sp>
    </p:spTree>
    <p:extLst>
      <p:ext uri="{BB962C8B-B14F-4D97-AF65-F5344CB8AC3E}">
        <p14:creationId xmlns:p14="http://schemas.microsoft.com/office/powerpoint/2010/main" val="42227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116CA785-78DF-4FF5-AA11-73B3440A86F9}" type="datetimeFigureOut">
              <a:rPr lang="en-GB" smtClean="0"/>
              <a:t>19/10/2018</a:t>
            </a:fld>
            <a:endParaRPr lang="en-GB" dirty="0"/>
          </a:p>
        </p:txBody>
      </p:sp>
      <p:sp>
        <p:nvSpPr>
          <p:cNvPr id="5" name="Footer Placeholder 5"/>
          <p:cNvSpPr>
            <a:spLocks noGrp="1"/>
          </p:cNvSpPr>
          <p:nvPr>
            <p:ph type="ftr" sz="quarter" idx="11"/>
          </p:nvPr>
        </p:nvSpPr>
        <p:spPr/>
        <p:txBody>
          <a:bodyPr/>
          <a:lstStyle/>
          <a:p>
            <a:endParaRPr lang="en-GB" dirty="0"/>
          </a:p>
        </p:txBody>
      </p:sp>
      <p:sp>
        <p:nvSpPr>
          <p:cNvPr id="6" name="Slide Number Placeholder 6"/>
          <p:cNvSpPr>
            <a:spLocks noGrp="1"/>
          </p:cNvSpPr>
          <p:nvPr>
            <p:ph type="sldNum" sz="quarter" idx="12"/>
          </p:nvPr>
        </p:nvSpPr>
        <p:spPr/>
        <p:txBody>
          <a:bodyPr/>
          <a:lstStyle/>
          <a:p>
            <a:fld id="{ECD5219E-AA8E-4DC2-A340-6B842CF51697}" type="slidenum">
              <a:rPr lang="en-GB" smtClean="0"/>
              <a:t>‹#›</a:t>
            </a:fld>
            <a:endParaRPr lang="en-GB" dirty="0"/>
          </a:p>
        </p:txBody>
      </p:sp>
    </p:spTree>
    <p:extLst>
      <p:ext uri="{BB962C8B-B14F-4D97-AF65-F5344CB8AC3E}">
        <p14:creationId xmlns:p14="http://schemas.microsoft.com/office/powerpoint/2010/main" val="2200645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16CA785-78DF-4FF5-AA11-73B3440A86F9}" type="datetimeFigureOut">
              <a:rPr lang="en-GB" smtClean="0"/>
              <a:t>19/10/2018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CD5219E-AA8E-4DC2-A340-6B842CF51697}" type="slidenum">
              <a:rPr lang="en-GB" smtClean="0"/>
              <a:t>‹#›</a:t>
            </a:fld>
            <a:endParaRPr lang="en-GB" dirty="0"/>
          </a:p>
        </p:txBody>
      </p:sp>
    </p:spTree>
    <p:extLst>
      <p:ext uri="{BB962C8B-B14F-4D97-AF65-F5344CB8AC3E}">
        <p14:creationId xmlns:p14="http://schemas.microsoft.com/office/powerpoint/2010/main" val="2131462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16CA785-78DF-4FF5-AA11-73B3440A86F9}" type="datetimeFigureOut">
              <a:rPr lang="en-GB" smtClean="0"/>
              <a:t>19/10/2018</a:t>
            </a:fld>
            <a:endParaRPr lang="en-GB"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CD5219E-AA8E-4DC2-A340-6B842CF51697}" type="slidenum">
              <a:rPr lang="en-GB" smtClean="0"/>
              <a:t>‹#›</a:t>
            </a:fld>
            <a:endParaRPr lang="en-GB" dirty="0"/>
          </a:p>
        </p:txBody>
      </p:sp>
    </p:spTree>
    <p:extLst>
      <p:ext uri="{BB962C8B-B14F-4D97-AF65-F5344CB8AC3E}">
        <p14:creationId xmlns:p14="http://schemas.microsoft.com/office/powerpoint/2010/main" val="2381547249"/>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50000"/>
            <a:alpha val="44000"/>
          </a:schemeClr>
        </a:solidFill>
        <a:effectLst/>
      </p:bgPr>
    </p:bg>
    <p:spTree>
      <p:nvGrpSpPr>
        <p:cNvPr id="1" name=""/>
        <p:cNvGrpSpPr/>
        <p:nvPr/>
      </p:nvGrpSpPr>
      <p:grpSpPr>
        <a:xfrm>
          <a:off x="0" y="0"/>
          <a:ext cx="0" cy="0"/>
          <a:chOff x="0" y="0"/>
          <a:chExt cx="0" cy="0"/>
        </a:xfrm>
      </p:grpSpPr>
      <p:sp>
        <p:nvSpPr>
          <p:cNvPr id="18" name="Explosion 1 17"/>
          <p:cNvSpPr/>
          <p:nvPr/>
        </p:nvSpPr>
        <p:spPr>
          <a:xfrm rot="20471362">
            <a:off x="3420204" y="1497241"/>
            <a:ext cx="2701951" cy="309583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347724" y="1196698"/>
            <a:ext cx="1424176" cy="656549"/>
          </a:xfrm>
        </p:spPr>
        <p:txBody>
          <a:bodyPr/>
          <a:lstStyle/>
          <a:p>
            <a:r>
              <a:rPr lang="en-GB" dirty="0" smtClean="0"/>
              <a:t> </a:t>
            </a:r>
            <a:endParaRPr lang="en-GB" dirty="0"/>
          </a:p>
        </p:txBody>
      </p:sp>
      <p:sp>
        <p:nvSpPr>
          <p:cNvPr id="5" name="TextBox 4"/>
          <p:cNvSpPr txBox="1"/>
          <p:nvPr/>
        </p:nvSpPr>
        <p:spPr>
          <a:xfrm>
            <a:off x="1766556" y="2779510"/>
            <a:ext cx="6983730" cy="646331"/>
          </a:xfrm>
          <a:prstGeom prst="rect">
            <a:avLst/>
          </a:prstGeom>
          <a:noFill/>
        </p:spPr>
        <p:txBody>
          <a:bodyPr wrap="square" rtlCol="0">
            <a:spAutoFit/>
          </a:bodyPr>
          <a:lstStyle/>
          <a:p>
            <a:r>
              <a:rPr lang="en-GB" sz="3600" b="1" dirty="0" smtClean="0">
                <a:solidFill>
                  <a:srgbClr val="002060"/>
                </a:solidFill>
                <a:latin typeface="Kristen ITC" panose="03050502040202030202" pitchFamily="66" charset="0"/>
              </a:rPr>
              <a:t>NEWS</a:t>
            </a:r>
            <a:endParaRPr lang="en-GB" sz="3600" b="1" dirty="0">
              <a:solidFill>
                <a:srgbClr val="002060"/>
              </a:solidFill>
              <a:latin typeface="Kristen ITC" panose="03050502040202030202" pitchFamily="66" charset="0"/>
            </a:endParaRPr>
          </a:p>
        </p:txBody>
      </p:sp>
      <p:sp>
        <p:nvSpPr>
          <p:cNvPr id="7" name="Content Placeholder 6"/>
          <p:cNvSpPr>
            <a:spLocks noGrp="1"/>
          </p:cNvSpPr>
          <p:nvPr>
            <p:ph idx="1"/>
          </p:nvPr>
        </p:nvSpPr>
        <p:spPr>
          <a:xfrm>
            <a:off x="1810541" y="3316996"/>
            <a:ext cx="1428751" cy="720090"/>
          </a:xfrm>
        </p:spPr>
        <p:txBody>
          <a:bodyPr>
            <a:normAutofit/>
          </a:bodyPr>
          <a:lstStyle/>
          <a:p>
            <a:pPr algn="ctr"/>
            <a:r>
              <a:rPr lang="en-GB" sz="1600" dirty="0" smtClean="0">
                <a:solidFill>
                  <a:srgbClr val="002060"/>
                </a:solidFill>
              </a:rPr>
              <a:t>October 2018</a:t>
            </a:r>
            <a:endParaRPr lang="en-GB" sz="1600" dirty="0">
              <a:solidFill>
                <a:srgbClr val="002060"/>
              </a:solidFill>
            </a:endParaRPr>
          </a:p>
        </p:txBody>
      </p:sp>
      <p:sp>
        <p:nvSpPr>
          <p:cNvPr id="8" name="TextBox 7"/>
          <p:cNvSpPr txBox="1"/>
          <p:nvPr/>
        </p:nvSpPr>
        <p:spPr>
          <a:xfrm>
            <a:off x="264820" y="170818"/>
            <a:ext cx="3292013" cy="2585323"/>
          </a:xfrm>
          <a:prstGeom prst="rect">
            <a:avLst/>
          </a:prstGeom>
          <a:noFill/>
          <a:ln w="19050">
            <a:solidFill>
              <a:schemeClr val="tx1"/>
            </a:solidFill>
          </a:ln>
        </p:spPr>
        <p:txBody>
          <a:bodyPr wrap="square" rtlCol="0">
            <a:spAutoFit/>
          </a:bodyPr>
          <a:lstStyle/>
          <a:p>
            <a:r>
              <a:rPr lang="en-GB" b="1" dirty="0" smtClean="0">
                <a:solidFill>
                  <a:srgbClr val="002060"/>
                </a:solidFill>
                <a:latin typeface="Kristen ITC" panose="03050502040202030202" pitchFamily="66" charset="0"/>
              </a:rPr>
              <a:t>Attendance Champions</a:t>
            </a:r>
          </a:p>
          <a:p>
            <a:r>
              <a:rPr lang="en-GB" sz="1200" dirty="0" smtClean="0">
                <a:solidFill>
                  <a:srgbClr val="002060"/>
                </a:solidFill>
                <a:latin typeface="Kristen ITC" panose="03050502040202030202" pitchFamily="66" charset="0"/>
              </a:rPr>
              <a:t>First half term </a:t>
            </a:r>
          </a:p>
          <a:p>
            <a:endParaRPr lang="en-GB" sz="1200" dirty="0" smtClean="0">
              <a:solidFill>
                <a:srgbClr val="002060"/>
              </a:solidFill>
              <a:latin typeface="Kristen ITC" panose="03050502040202030202" pitchFamily="66" charset="0"/>
            </a:endParaRPr>
          </a:p>
          <a:p>
            <a:r>
              <a:rPr lang="en-GB" sz="1200" b="1" dirty="0" smtClean="0">
                <a:solidFill>
                  <a:srgbClr val="002060"/>
                </a:solidFill>
              </a:rPr>
              <a:t>1</a:t>
            </a:r>
            <a:r>
              <a:rPr lang="en-GB" sz="1200" b="1" baseline="30000" dirty="0" smtClean="0">
                <a:solidFill>
                  <a:srgbClr val="002060"/>
                </a:solidFill>
              </a:rPr>
              <a:t>st</a:t>
            </a:r>
            <a:r>
              <a:rPr lang="en-GB" sz="1200" b="1" dirty="0" smtClean="0">
                <a:solidFill>
                  <a:srgbClr val="002060"/>
                </a:solidFill>
              </a:rPr>
              <a:t> </a:t>
            </a:r>
            <a:r>
              <a:rPr lang="en-GB" sz="1200" b="1" dirty="0">
                <a:solidFill>
                  <a:srgbClr val="002060"/>
                </a:solidFill>
              </a:rPr>
              <a:t>Place </a:t>
            </a:r>
            <a:r>
              <a:rPr lang="en-GB" sz="1200" b="1" dirty="0" smtClean="0">
                <a:solidFill>
                  <a:srgbClr val="002060"/>
                </a:solidFill>
              </a:rPr>
              <a:t>–  Y5  Beech Class  97.7%: </a:t>
            </a:r>
            <a:endParaRPr lang="en-GB" sz="1200" b="1" dirty="0">
              <a:solidFill>
                <a:srgbClr val="002060"/>
              </a:solidFill>
            </a:endParaRPr>
          </a:p>
          <a:p>
            <a:r>
              <a:rPr lang="en-GB" sz="1200" dirty="0" smtClean="0">
                <a:solidFill>
                  <a:srgbClr val="002060"/>
                </a:solidFill>
              </a:rPr>
              <a:t> 2</a:t>
            </a:r>
            <a:r>
              <a:rPr lang="en-GB" sz="1200" baseline="30000" dirty="0" smtClean="0">
                <a:solidFill>
                  <a:srgbClr val="002060"/>
                </a:solidFill>
              </a:rPr>
              <a:t>nd</a:t>
            </a:r>
            <a:r>
              <a:rPr lang="en-GB" sz="1200" dirty="0" smtClean="0">
                <a:solidFill>
                  <a:srgbClr val="002060"/>
                </a:solidFill>
              </a:rPr>
              <a:t> </a:t>
            </a:r>
            <a:r>
              <a:rPr lang="en-GB" sz="1200" dirty="0">
                <a:solidFill>
                  <a:srgbClr val="002060"/>
                </a:solidFill>
              </a:rPr>
              <a:t>Place </a:t>
            </a:r>
            <a:r>
              <a:rPr lang="en-GB" sz="1200" dirty="0" smtClean="0">
                <a:solidFill>
                  <a:srgbClr val="002060"/>
                </a:solidFill>
              </a:rPr>
              <a:t>: Y6 Oak Class:97.1%</a:t>
            </a:r>
            <a:endParaRPr lang="en-GB" sz="1200" dirty="0">
              <a:solidFill>
                <a:srgbClr val="002060"/>
              </a:solidFill>
            </a:endParaRPr>
          </a:p>
          <a:p>
            <a:r>
              <a:rPr lang="en-GB" sz="1200" dirty="0" smtClean="0">
                <a:solidFill>
                  <a:srgbClr val="002060"/>
                </a:solidFill>
              </a:rPr>
              <a:t> 3</a:t>
            </a:r>
            <a:r>
              <a:rPr lang="en-GB" sz="1200" baseline="30000" dirty="0" smtClean="0">
                <a:solidFill>
                  <a:srgbClr val="002060"/>
                </a:solidFill>
              </a:rPr>
              <a:t>rd</a:t>
            </a:r>
            <a:r>
              <a:rPr lang="en-GB" sz="1200" dirty="0" smtClean="0">
                <a:solidFill>
                  <a:srgbClr val="002060"/>
                </a:solidFill>
              </a:rPr>
              <a:t> </a:t>
            </a:r>
            <a:r>
              <a:rPr lang="en-GB" sz="1200" dirty="0">
                <a:solidFill>
                  <a:srgbClr val="002060"/>
                </a:solidFill>
              </a:rPr>
              <a:t>Place </a:t>
            </a:r>
            <a:r>
              <a:rPr lang="en-GB" sz="1200" dirty="0" smtClean="0">
                <a:solidFill>
                  <a:srgbClr val="002060"/>
                </a:solidFill>
              </a:rPr>
              <a:t>:  YR  Cherry Class  97.0%</a:t>
            </a:r>
          </a:p>
          <a:p>
            <a:r>
              <a:rPr lang="en-GB" sz="1200" dirty="0" smtClean="0">
                <a:solidFill>
                  <a:srgbClr val="002060"/>
                </a:solidFill>
              </a:rPr>
              <a:t> 4</a:t>
            </a:r>
            <a:r>
              <a:rPr lang="en-GB" sz="1200" baseline="30000" dirty="0" smtClean="0">
                <a:solidFill>
                  <a:srgbClr val="002060"/>
                </a:solidFill>
              </a:rPr>
              <a:t>th</a:t>
            </a:r>
            <a:r>
              <a:rPr lang="en-GB" sz="1200" dirty="0" smtClean="0">
                <a:solidFill>
                  <a:srgbClr val="002060"/>
                </a:solidFill>
              </a:rPr>
              <a:t>  Place:  Y3 Pine Class  96.7%</a:t>
            </a:r>
            <a:endParaRPr lang="en-GB" sz="1200" dirty="0">
              <a:solidFill>
                <a:srgbClr val="002060"/>
              </a:solidFill>
            </a:endParaRPr>
          </a:p>
          <a:p>
            <a:r>
              <a:rPr lang="en-GB" sz="1200" dirty="0" smtClean="0">
                <a:solidFill>
                  <a:srgbClr val="002060"/>
                </a:solidFill>
              </a:rPr>
              <a:t> 5</a:t>
            </a:r>
            <a:r>
              <a:rPr lang="en-GB" sz="1200" baseline="30000" dirty="0" smtClean="0">
                <a:solidFill>
                  <a:srgbClr val="002060"/>
                </a:solidFill>
              </a:rPr>
              <a:t>th</a:t>
            </a:r>
            <a:r>
              <a:rPr lang="en-GB" sz="1200" dirty="0" smtClean="0">
                <a:solidFill>
                  <a:srgbClr val="002060"/>
                </a:solidFill>
              </a:rPr>
              <a:t> Place:   Y4  Maple Class 96.0%</a:t>
            </a:r>
          </a:p>
          <a:p>
            <a:r>
              <a:rPr lang="en-GB" sz="1200" dirty="0">
                <a:solidFill>
                  <a:srgbClr val="002060"/>
                </a:solidFill>
              </a:rPr>
              <a:t> </a:t>
            </a:r>
            <a:r>
              <a:rPr lang="en-GB" sz="1200" dirty="0" smtClean="0">
                <a:solidFill>
                  <a:srgbClr val="002060"/>
                </a:solidFill>
              </a:rPr>
              <a:t>6</a:t>
            </a:r>
            <a:r>
              <a:rPr lang="en-GB" sz="1200" baseline="30000" dirty="0" smtClean="0">
                <a:solidFill>
                  <a:srgbClr val="002060"/>
                </a:solidFill>
              </a:rPr>
              <a:t>th</a:t>
            </a:r>
            <a:r>
              <a:rPr lang="en-GB" sz="1200" dirty="0" smtClean="0">
                <a:solidFill>
                  <a:srgbClr val="002060"/>
                </a:solidFill>
              </a:rPr>
              <a:t> Place:   Y2 Ash Class 95.0%</a:t>
            </a:r>
          </a:p>
          <a:p>
            <a:r>
              <a:rPr lang="en-GB" sz="1200" dirty="0">
                <a:solidFill>
                  <a:srgbClr val="002060"/>
                </a:solidFill>
              </a:rPr>
              <a:t> </a:t>
            </a:r>
            <a:r>
              <a:rPr lang="en-GB" sz="1200" dirty="0" smtClean="0">
                <a:solidFill>
                  <a:srgbClr val="002060"/>
                </a:solidFill>
              </a:rPr>
              <a:t>7</a:t>
            </a:r>
            <a:r>
              <a:rPr lang="en-GB" sz="1200" baseline="30000" dirty="0" smtClean="0">
                <a:solidFill>
                  <a:srgbClr val="002060"/>
                </a:solidFill>
              </a:rPr>
              <a:t>th</a:t>
            </a:r>
            <a:r>
              <a:rPr lang="en-GB" sz="1200" dirty="0" smtClean="0">
                <a:solidFill>
                  <a:srgbClr val="002060"/>
                </a:solidFill>
              </a:rPr>
              <a:t> Place:   Y1 Willow Class 94.9%</a:t>
            </a:r>
          </a:p>
          <a:p>
            <a:endParaRPr lang="en-GB" sz="1200" dirty="0">
              <a:solidFill>
                <a:srgbClr val="002060"/>
              </a:solidFill>
            </a:endParaRPr>
          </a:p>
          <a:p>
            <a:r>
              <a:rPr lang="en-GB" sz="1200" dirty="0" smtClean="0">
                <a:solidFill>
                  <a:srgbClr val="002060"/>
                </a:solidFill>
              </a:rPr>
              <a:t>Well done </a:t>
            </a:r>
            <a:r>
              <a:rPr lang="en-GB" sz="1200" b="1" dirty="0" smtClean="0">
                <a:solidFill>
                  <a:srgbClr val="002060"/>
                </a:solidFill>
              </a:rPr>
              <a:t>Beech Class!</a:t>
            </a:r>
          </a:p>
          <a:p>
            <a:r>
              <a:rPr lang="en-GB" sz="1200" dirty="0" smtClean="0">
                <a:solidFill>
                  <a:srgbClr val="002060"/>
                </a:solidFill>
              </a:rPr>
              <a:t>Remember- our target is 96.5%</a:t>
            </a:r>
          </a:p>
        </p:txBody>
      </p:sp>
      <p:sp>
        <p:nvSpPr>
          <p:cNvPr id="9" name="5-Point Star 8"/>
          <p:cNvSpPr/>
          <p:nvPr/>
        </p:nvSpPr>
        <p:spPr>
          <a:xfrm>
            <a:off x="-47674" y="-120015"/>
            <a:ext cx="742950" cy="69723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5544301" y="2060174"/>
            <a:ext cx="6360228" cy="369332"/>
          </a:xfrm>
          <a:prstGeom prst="rect">
            <a:avLst/>
          </a:prstGeom>
          <a:noFill/>
        </p:spPr>
        <p:txBody>
          <a:bodyPr wrap="square" rtlCol="0">
            <a:spAutoFit/>
          </a:bodyPr>
          <a:lstStyle/>
          <a:p>
            <a:r>
              <a:rPr lang="en-GB" b="1" dirty="0" smtClean="0">
                <a:latin typeface="Kristen ITC" panose="03050502040202030202" pitchFamily="66" charset="0"/>
              </a:rPr>
              <a:t>Coming up in November…</a:t>
            </a:r>
            <a:endParaRPr lang="en-GB" b="1" dirty="0">
              <a:latin typeface="Kristen ITC" panose="03050502040202030202" pitchFamily="66" charset="0"/>
            </a:endParaRPr>
          </a:p>
        </p:txBody>
      </p:sp>
      <p:sp>
        <p:nvSpPr>
          <p:cNvPr id="13" name="TextBox 12"/>
          <p:cNvSpPr txBox="1"/>
          <p:nvPr/>
        </p:nvSpPr>
        <p:spPr>
          <a:xfrm>
            <a:off x="3680182" y="170818"/>
            <a:ext cx="2672115" cy="2154436"/>
          </a:xfrm>
          <a:prstGeom prst="rect">
            <a:avLst/>
          </a:prstGeom>
          <a:noFill/>
        </p:spPr>
        <p:txBody>
          <a:bodyPr wrap="square" rtlCol="0">
            <a:spAutoFit/>
          </a:bodyPr>
          <a:lstStyle/>
          <a:p>
            <a:r>
              <a:rPr lang="en-GB" b="1" dirty="0" smtClean="0">
                <a:solidFill>
                  <a:srgbClr val="002060"/>
                </a:solidFill>
                <a:latin typeface="Kristen ITC" panose="03050502040202030202" pitchFamily="66" charset="0"/>
              </a:rPr>
              <a:t>Keep our children safe</a:t>
            </a:r>
          </a:p>
          <a:p>
            <a:r>
              <a:rPr lang="en-GB" sz="1400" dirty="0" smtClean="0">
                <a:solidFill>
                  <a:srgbClr val="002060"/>
                </a:solidFill>
              </a:rPr>
              <a:t>A polite reminder-please do not park or drop off  on the zigzag lines  outside school. We all need to drive considerately to ensure our children can cross the road in safety.</a:t>
            </a:r>
            <a:endParaRPr lang="en-GB" sz="1400" dirty="0">
              <a:solidFill>
                <a:srgbClr val="002060"/>
              </a:solidFill>
            </a:endParaRPr>
          </a:p>
        </p:txBody>
      </p:sp>
      <p:sp>
        <p:nvSpPr>
          <p:cNvPr id="15" name="TextBox 14"/>
          <p:cNvSpPr txBox="1"/>
          <p:nvPr/>
        </p:nvSpPr>
        <p:spPr>
          <a:xfrm>
            <a:off x="4458836" y="4666182"/>
            <a:ext cx="2536324" cy="1938992"/>
          </a:xfrm>
          <a:prstGeom prst="rect">
            <a:avLst/>
          </a:prstGeom>
          <a:noFill/>
          <a:ln>
            <a:noFill/>
            <a:prstDash val="lgDash"/>
          </a:ln>
        </p:spPr>
        <p:txBody>
          <a:bodyPr wrap="square" rtlCol="0">
            <a:spAutoFit/>
          </a:bodyPr>
          <a:lstStyle/>
          <a:p>
            <a:r>
              <a:rPr lang="en-GB" b="1" dirty="0" smtClean="0">
                <a:solidFill>
                  <a:srgbClr val="002060"/>
                </a:solidFill>
                <a:latin typeface="Kristen ITC" panose="03050502040202030202" pitchFamily="66" charset="0"/>
              </a:rPr>
              <a:t>And finally… </a:t>
            </a:r>
            <a:r>
              <a:rPr lang="en-GB" sz="1400" dirty="0" smtClean="0">
                <a:solidFill>
                  <a:srgbClr val="002060"/>
                </a:solidFill>
              </a:rPr>
              <a:t>Thank you to all our families for their continued support. Have a lovely, safe half term break and we look forward to seeing you all again on</a:t>
            </a:r>
          </a:p>
          <a:p>
            <a:r>
              <a:rPr lang="en-GB" sz="1400" dirty="0" smtClean="0">
                <a:solidFill>
                  <a:srgbClr val="002060"/>
                </a:solidFill>
              </a:rPr>
              <a:t> </a:t>
            </a:r>
            <a:r>
              <a:rPr lang="en-GB" sz="1600" b="1" dirty="0" smtClean="0">
                <a:solidFill>
                  <a:srgbClr val="002060"/>
                </a:solidFill>
              </a:rPr>
              <a:t>Monday, 29</a:t>
            </a:r>
            <a:r>
              <a:rPr lang="en-GB" sz="1600" b="1" baseline="30000" dirty="0" smtClean="0">
                <a:solidFill>
                  <a:srgbClr val="002060"/>
                </a:solidFill>
              </a:rPr>
              <a:t>th</a:t>
            </a:r>
            <a:r>
              <a:rPr lang="en-GB" sz="1600" b="1" dirty="0" smtClean="0">
                <a:solidFill>
                  <a:srgbClr val="002060"/>
                </a:solidFill>
              </a:rPr>
              <a:t> October.</a:t>
            </a:r>
            <a:endParaRPr lang="en-GB" sz="1600" b="1" dirty="0">
              <a:solidFill>
                <a:srgbClr val="002060"/>
              </a:solidFill>
            </a:endParaRPr>
          </a:p>
        </p:txBody>
      </p:sp>
      <p:sp>
        <p:nvSpPr>
          <p:cNvPr id="16" name="TextBox 15"/>
          <p:cNvSpPr txBox="1"/>
          <p:nvPr/>
        </p:nvSpPr>
        <p:spPr>
          <a:xfrm>
            <a:off x="6894160" y="4453569"/>
            <a:ext cx="5120557" cy="2308324"/>
          </a:xfrm>
          <a:prstGeom prst="rect">
            <a:avLst/>
          </a:prstGeom>
          <a:noFill/>
          <a:ln w="38100">
            <a:solidFill>
              <a:schemeClr val="tx1"/>
            </a:solidFill>
          </a:ln>
        </p:spPr>
        <p:txBody>
          <a:bodyPr wrap="square" rtlCol="0">
            <a:spAutoFit/>
          </a:bodyPr>
          <a:lstStyle/>
          <a:p>
            <a:r>
              <a:rPr lang="en-GB" b="1" dirty="0" smtClean="0">
                <a:solidFill>
                  <a:srgbClr val="002060"/>
                </a:solidFill>
                <a:latin typeface="Kristen ITC" panose="03050502040202030202" pitchFamily="66" charset="0"/>
              </a:rPr>
              <a:t>Our Stars of the Week- </a:t>
            </a:r>
            <a:r>
              <a:rPr lang="en-GB" sz="1100" dirty="0" smtClean="0">
                <a:solidFill>
                  <a:srgbClr val="002060"/>
                </a:solidFill>
              </a:rPr>
              <a:t>nominated for going </a:t>
            </a:r>
            <a:r>
              <a:rPr lang="en-GB" sz="1000" dirty="0" smtClean="0">
                <a:solidFill>
                  <a:srgbClr val="002060"/>
                </a:solidFill>
              </a:rPr>
              <a:t>above </a:t>
            </a:r>
            <a:r>
              <a:rPr lang="en-GB" sz="1050" dirty="0" smtClean="0">
                <a:solidFill>
                  <a:srgbClr val="002060"/>
                </a:solidFill>
              </a:rPr>
              <a:t>and beyond expectations…</a:t>
            </a:r>
          </a:p>
          <a:p>
            <a:r>
              <a:rPr lang="en-GB" sz="1050" b="1" dirty="0" smtClean="0">
                <a:solidFill>
                  <a:srgbClr val="002060"/>
                </a:solidFill>
              </a:rPr>
              <a:t>Week 1</a:t>
            </a:r>
            <a:r>
              <a:rPr lang="en-GB" sz="1050" dirty="0" smtClean="0">
                <a:solidFill>
                  <a:srgbClr val="002060"/>
                </a:solidFill>
              </a:rPr>
              <a:t>: Anthony (Y1), Patrick (Y2) Reece (Y3) Maria-Rose (Y4) Jeremiah (Y5) and Thomas (Y6)</a:t>
            </a:r>
          </a:p>
          <a:p>
            <a:r>
              <a:rPr lang="en-GB" sz="1050" b="1" dirty="0" smtClean="0">
                <a:solidFill>
                  <a:srgbClr val="002060"/>
                </a:solidFill>
              </a:rPr>
              <a:t>Week 2: </a:t>
            </a:r>
            <a:r>
              <a:rPr lang="en-GB" sz="1050" dirty="0" smtClean="0">
                <a:solidFill>
                  <a:srgbClr val="002060"/>
                </a:solidFill>
              </a:rPr>
              <a:t>Mason (R) Shanaiyah (Y1) Paige (Y2) Mateo (Y3) Muhammad (Y4) Noah (Y5) Olivia (Y6)</a:t>
            </a:r>
          </a:p>
          <a:p>
            <a:r>
              <a:rPr lang="en-GB" sz="1050" b="1" dirty="0" smtClean="0">
                <a:solidFill>
                  <a:srgbClr val="002060"/>
                </a:solidFill>
              </a:rPr>
              <a:t>Week 3: </a:t>
            </a:r>
            <a:r>
              <a:rPr lang="en-GB" sz="1050" dirty="0" smtClean="0">
                <a:solidFill>
                  <a:srgbClr val="002060"/>
                </a:solidFill>
              </a:rPr>
              <a:t>Alem ® Jorja (Y1) Elsie (Y2) Amy (Y3) T’hanna (Y4) Elle- Savannah (Y5) Aaniyah (Y6)</a:t>
            </a:r>
          </a:p>
          <a:p>
            <a:r>
              <a:rPr lang="en-GB" sz="1050" b="1" dirty="0" smtClean="0">
                <a:solidFill>
                  <a:srgbClr val="002060"/>
                </a:solidFill>
              </a:rPr>
              <a:t>Week 4</a:t>
            </a:r>
            <a:r>
              <a:rPr lang="en-GB" sz="1050" dirty="0" smtClean="0">
                <a:solidFill>
                  <a:srgbClr val="002060"/>
                </a:solidFill>
              </a:rPr>
              <a:t>: Ellie- Mae (R) Jenson(Y1) Bella (Y2) Aiva- Milan(Y3) Jake (Y4) Kelvin (Y5) Aliyah (Y6)</a:t>
            </a:r>
          </a:p>
          <a:p>
            <a:r>
              <a:rPr lang="en-GB" sz="1050" b="1" dirty="0" smtClean="0">
                <a:solidFill>
                  <a:srgbClr val="002060"/>
                </a:solidFill>
              </a:rPr>
              <a:t>Week 5: </a:t>
            </a:r>
            <a:r>
              <a:rPr lang="en-GB" sz="1050" dirty="0" smtClean="0">
                <a:solidFill>
                  <a:srgbClr val="002060"/>
                </a:solidFill>
              </a:rPr>
              <a:t>Leo (R) Rome (Y1) Zian (Y2) Jay (Y3) Omar (Y4) Ori (Y5)  Team 6</a:t>
            </a:r>
          </a:p>
          <a:p>
            <a:r>
              <a:rPr lang="en-GB" sz="1050" b="1" dirty="0" smtClean="0">
                <a:solidFill>
                  <a:srgbClr val="002060"/>
                </a:solidFill>
              </a:rPr>
              <a:t>Week 6: </a:t>
            </a:r>
            <a:r>
              <a:rPr lang="en-GB" sz="1050" dirty="0" smtClean="0">
                <a:solidFill>
                  <a:srgbClr val="002060"/>
                </a:solidFill>
              </a:rPr>
              <a:t>Akeylah (R) Ahmed (Y1) Isaiah (Y2) Lukas (Y3) Year 4 Year 5 and Team 6</a:t>
            </a:r>
          </a:p>
        </p:txBody>
      </p:sp>
      <p:sp>
        <p:nvSpPr>
          <p:cNvPr id="11" name="TextBox 10"/>
          <p:cNvSpPr txBox="1"/>
          <p:nvPr/>
        </p:nvSpPr>
        <p:spPr>
          <a:xfrm>
            <a:off x="138420" y="3945737"/>
            <a:ext cx="4288963" cy="2816156"/>
          </a:xfrm>
          <a:prstGeom prst="rect">
            <a:avLst/>
          </a:prstGeom>
          <a:noFill/>
          <a:ln w="28575">
            <a:solidFill>
              <a:schemeClr val="tx1"/>
            </a:solidFill>
          </a:ln>
        </p:spPr>
        <p:txBody>
          <a:bodyPr wrap="square" rtlCol="0">
            <a:spAutoFit/>
          </a:bodyPr>
          <a:lstStyle/>
          <a:p>
            <a:r>
              <a:rPr lang="en-GB" b="1" dirty="0" smtClean="0">
                <a:solidFill>
                  <a:srgbClr val="002060"/>
                </a:solidFill>
                <a:latin typeface="Kristen ITC" panose="03050502040202030202" pitchFamily="66" charset="0"/>
              </a:rPr>
              <a:t>PTA Corner…</a:t>
            </a:r>
          </a:p>
          <a:p>
            <a:r>
              <a:rPr lang="en-GB" sz="1100" dirty="0" smtClean="0">
                <a:solidFill>
                  <a:srgbClr val="002060"/>
                </a:solidFill>
              </a:rPr>
              <a:t>Well done to the PTA for their continued hard work this term. The PTA  ran a Macmillan Coffee morning in September and sent a generous donation to the Macmillan Trust.</a:t>
            </a:r>
          </a:p>
          <a:p>
            <a:r>
              <a:rPr lang="en-GB" sz="1100" dirty="0" smtClean="0">
                <a:solidFill>
                  <a:srgbClr val="002060"/>
                </a:solidFill>
              </a:rPr>
              <a:t>FILM NIGHT was well attended and raised £569 towards the £10000  target for furnishing the outdoor learning environment. This brings their running total to just over £6000!</a:t>
            </a:r>
          </a:p>
          <a:p>
            <a:r>
              <a:rPr lang="en-GB" sz="1200" b="1" dirty="0" smtClean="0">
                <a:solidFill>
                  <a:srgbClr val="002060"/>
                </a:solidFill>
              </a:rPr>
              <a:t>Next Event:</a:t>
            </a:r>
          </a:p>
          <a:p>
            <a:r>
              <a:rPr lang="en-GB" sz="1400" b="1" dirty="0" smtClean="0">
                <a:solidFill>
                  <a:srgbClr val="002060"/>
                </a:solidFill>
              </a:rPr>
              <a:t>Fancy Dress Disco Friday 2</a:t>
            </a:r>
            <a:r>
              <a:rPr lang="en-GB" sz="1400" b="1" baseline="30000" dirty="0" smtClean="0">
                <a:solidFill>
                  <a:srgbClr val="002060"/>
                </a:solidFill>
              </a:rPr>
              <a:t>nd</a:t>
            </a:r>
            <a:r>
              <a:rPr lang="en-GB" sz="1400" b="1" dirty="0" smtClean="0">
                <a:solidFill>
                  <a:srgbClr val="002060"/>
                </a:solidFill>
              </a:rPr>
              <a:t> November- </a:t>
            </a:r>
            <a:r>
              <a:rPr lang="en-GB" sz="1200" dirty="0" smtClean="0">
                <a:solidFill>
                  <a:srgbClr val="002060"/>
                </a:solidFill>
              </a:rPr>
              <a:t>an event where all the family can dress up and have some fun</a:t>
            </a:r>
            <a:r>
              <a:rPr lang="en-GB" sz="1000" dirty="0" smtClean="0">
                <a:solidFill>
                  <a:srgbClr val="002060"/>
                </a:solidFill>
              </a:rPr>
              <a:t>!</a:t>
            </a:r>
          </a:p>
          <a:p>
            <a:endParaRPr lang="en-GB" sz="1000" dirty="0" smtClean="0">
              <a:solidFill>
                <a:srgbClr val="002060"/>
              </a:solidFill>
            </a:endParaRPr>
          </a:p>
          <a:p>
            <a:r>
              <a:rPr lang="en-GB" sz="1100" dirty="0" smtClean="0">
                <a:solidFill>
                  <a:srgbClr val="002060"/>
                </a:solidFill>
              </a:rPr>
              <a:t>The PTA is recruiting helpers for the Christmas Fair (14</a:t>
            </a:r>
            <a:r>
              <a:rPr lang="en-GB" sz="1100" baseline="30000" dirty="0" smtClean="0">
                <a:solidFill>
                  <a:srgbClr val="002060"/>
                </a:solidFill>
              </a:rPr>
              <a:t>th</a:t>
            </a:r>
            <a:r>
              <a:rPr lang="en-GB" sz="1100" dirty="0" smtClean="0">
                <a:solidFill>
                  <a:srgbClr val="002060"/>
                </a:solidFill>
              </a:rPr>
              <a:t> Dec) . Please see your class rep or the new PTA Chair, Hannah Davies, if you can help.</a:t>
            </a:r>
            <a:endParaRPr lang="en-GB" sz="1100" dirty="0">
              <a:solidFill>
                <a:srgbClr val="002060"/>
              </a:solidFill>
            </a:endParaRPr>
          </a:p>
        </p:txBody>
      </p:sp>
      <p:pic>
        <p:nvPicPr>
          <p:cNvPr id="6" name="Picture 5"/>
          <p:cNvPicPr>
            <a:picLocks noChangeAspect="1"/>
          </p:cNvPicPr>
          <p:nvPr/>
        </p:nvPicPr>
        <p:blipFill>
          <a:blip r:embed="rId2"/>
          <a:stretch>
            <a:fillRect/>
          </a:stretch>
        </p:blipFill>
        <p:spPr>
          <a:xfrm>
            <a:off x="264820" y="2810007"/>
            <a:ext cx="1699205" cy="1052751"/>
          </a:xfrm>
          <a:prstGeom prst="rect">
            <a:avLst/>
          </a:prstGeom>
        </p:spPr>
      </p:pic>
      <p:sp>
        <p:nvSpPr>
          <p:cNvPr id="17" name="TextBox 16"/>
          <p:cNvSpPr txBox="1"/>
          <p:nvPr/>
        </p:nvSpPr>
        <p:spPr>
          <a:xfrm rot="20379442">
            <a:off x="4050141" y="2466975"/>
            <a:ext cx="1449157" cy="954107"/>
          </a:xfrm>
          <a:prstGeom prst="rect">
            <a:avLst/>
          </a:prstGeom>
          <a:noFill/>
        </p:spPr>
        <p:txBody>
          <a:bodyPr wrap="square" rtlCol="0">
            <a:spAutoFit/>
          </a:bodyPr>
          <a:lstStyle/>
          <a:p>
            <a:r>
              <a:rPr lang="en-GB" sz="1400" b="1" dirty="0" smtClean="0">
                <a:solidFill>
                  <a:srgbClr val="002060"/>
                </a:solidFill>
                <a:latin typeface="Kristen ITC" panose="03050502040202030202" pitchFamily="66" charset="0"/>
              </a:rPr>
              <a:t>Check out our new video on the New Valley website!</a:t>
            </a:r>
            <a:endParaRPr lang="en-GB" sz="1400" b="1" dirty="0">
              <a:solidFill>
                <a:srgbClr val="002060"/>
              </a:solidFill>
              <a:latin typeface="Kristen ITC" panose="03050502040202030202" pitchFamily="66" charset="0"/>
            </a:endParaRPr>
          </a:p>
        </p:txBody>
      </p:sp>
      <p:pic>
        <p:nvPicPr>
          <p:cNvPr id="10" name="Picture 9"/>
          <p:cNvPicPr>
            <a:picLocks noChangeAspect="1"/>
          </p:cNvPicPr>
          <p:nvPr/>
        </p:nvPicPr>
        <p:blipFill>
          <a:blip r:embed="rId3"/>
          <a:stretch>
            <a:fillRect/>
          </a:stretch>
        </p:blipFill>
        <p:spPr>
          <a:xfrm>
            <a:off x="3036689" y="3299406"/>
            <a:ext cx="792549" cy="737680"/>
          </a:xfrm>
          <a:prstGeom prst="rect">
            <a:avLst/>
          </a:prstGeom>
        </p:spPr>
      </p:pic>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969" r="969"/>
          <a:stretch/>
        </p:blipFill>
        <p:spPr>
          <a:xfrm>
            <a:off x="6352297" y="203233"/>
            <a:ext cx="2017552" cy="1506937"/>
          </a:xfrm>
          <a:prstGeom prst="rect">
            <a:avLst/>
          </a:prstGeom>
        </p:spPr>
      </p:pic>
      <p:sp>
        <p:nvSpPr>
          <p:cNvPr id="21" name="TextBox 20"/>
          <p:cNvSpPr txBox="1"/>
          <p:nvPr/>
        </p:nvSpPr>
        <p:spPr>
          <a:xfrm>
            <a:off x="8547132" y="170817"/>
            <a:ext cx="3467585" cy="4154984"/>
          </a:xfrm>
          <a:prstGeom prst="rect">
            <a:avLst/>
          </a:prstGeom>
          <a:noFill/>
          <a:ln w="38100">
            <a:solidFill>
              <a:schemeClr val="tx1"/>
            </a:solidFill>
          </a:ln>
        </p:spPr>
        <p:txBody>
          <a:bodyPr wrap="square" rtlCol="0">
            <a:spAutoFit/>
          </a:bodyPr>
          <a:lstStyle/>
          <a:p>
            <a:r>
              <a:rPr lang="en-GB" sz="1200" b="1" dirty="0" smtClean="0">
                <a:solidFill>
                  <a:srgbClr val="002060"/>
                </a:solidFill>
                <a:latin typeface="Kristen ITC" panose="03050502040202030202" pitchFamily="66" charset="0"/>
              </a:rPr>
              <a:t>What’s been happening?</a:t>
            </a:r>
          </a:p>
          <a:p>
            <a:pPr marL="171450" indent="-171450">
              <a:buFont typeface="Arial" panose="020B0604020202020204" pitchFamily="34" charset="0"/>
              <a:buChar char="•"/>
            </a:pPr>
            <a:r>
              <a:rPr lang="en-GB" sz="1200" dirty="0" smtClean="0">
                <a:solidFill>
                  <a:srgbClr val="002060"/>
                </a:solidFill>
              </a:rPr>
              <a:t>Both Miss Kennard and Mrs Dubben have welcomed teachers from other schools for continued maths training as leads for Thames Maths Hub. This puts us at the forefront of developments in maths education</a:t>
            </a:r>
          </a:p>
          <a:p>
            <a:pPr marL="171450" indent="-171450">
              <a:buFont typeface="Arial" panose="020B0604020202020204" pitchFamily="34" charset="0"/>
              <a:buChar char="•"/>
            </a:pPr>
            <a:r>
              <a:rPr lang="en-GB" sz="1200" dirty="0" smtClean="0">
                <a:solidFill>
                  <a:srgbClr val="002060"/>
                </a:solidFill>
              </a:rPr>
              <a:t>Year 6 visited the Museum of London as part of their investigations into the history of London </a:t>
            </a:r>
          </a:p>
          <a:p>
            <a:pPr marL="171450" indent="-171450">
              <a:buFont typeface="Arial" panose="020B0604020202020204" pitchFamily="34" charset="0"/>
              <a:buChar char="•"/>
            </a:pPr>
            <a:r>
              <a:rPr lang="en-GB" sz="1200" dirty="0" smtClean="0">
                <a:solidFill>
                  <a:srgbClr val="002060"/>
                </a:solidFill>
              </a:rPr>
              <a:t>A team from Y3 and  4 took part in a cluster tennis festival</a:t>
            </a:r>
          </a:p>
          <a:p>
            <a:pPr marL="171450" indent="-171450">
              <a:buFont typeface="Arial" panose="020B0604020202020204" pitchFamily="34" charset="0"/>
              <a:buChar char="•"/>
            </a:pPr>
            <a:r>
              <a:rPr lang="en-GB" sz="1200" dirty="0" smtClean="0">
                <a:solidFill>
                  <a:srgbClr val="002060"/>
                </a:solidFill>
              </a:rPr>
              <a:t>Years 1 and 2 took part in a cross country run at Lloyd Park</a:t>
            </a:r>
          </a:p>
          <a:p>
            <a:pPr marL="171450" indent="-171450">
              <a:buFont typeface="Arial" panose="020B0604020202020204" pitchFamily="34" charset="0"/>
              <a:buChar char="•"/>
            </a:pPr>
            <a:r>
              <a:rPr lang="en-GB" sz="1200" dirty="0" smtClean="0">
                <a:solidFill>
                  <a:srgbClr val="002060"/>
                </a:solidFill>
              </a:rPr>
              <a:t>Year 3  visited Pizza Express </a:t>
            </a:r>
          </a:p>
          <a:p>
            <a:pPr marL="171450" indent="-171450">
              <a:buFont typeface="Arial" panose="020B0604020202020204" pitchFamily="34" charset="0"/>
              <a:buChar char="•"/>
            </a:pPr>
            <a:r>
              <a:rPr lang="en-GB" sz="1200" dirty="0" smtClean="0">
                <a:solidFill>
                  <a:srgbClr val="002060"/>
                </a:solidFill>
              </a:rPr>
              <a:t>We welcomed Pastor Nick to hold our Harvest Festival – thank you to all for your generous donations to the Food Bank</a:t>
            </a:r>
          </a:p>
          <a:p>
            <a:pPr marL="171450" indent="-171450">
              <a:buFont typeface="Arial" panose="020B0604020202020204" pitchFamily="34" charset="0"/>
              <a:buChar char="•"/>
            </a:pPr>
            <a:r>
              <a:rPr lang="en-GB" sz="1200" dirty="0" smtClean="0">
                <a:solidFill>
                  <a:srgbClr val="002060"/>
                </a:solidFill>
              </a:rPr>
              <a:t>We held a very well attended open morning for prospective parents </a:t>
            </a:r>
          </a:p>
          <a:p>
            <a:pPr marL="171450" indent="-171450">
              <a:buFont typeface="Arial" panose="020B0604020202020204" pitchFamily="34" charset="0"/>
              <a:buChar char="•"/>
            </a:pPr>
            <a:r>
              <a:rPr lang="en-GB" sz="1200" dirty="0" smtClean="0">
                <a:solidFill>
                  <a:srgbClr val="002060"/>
                </a:solidFill>
              </a:rPr>
              <a:t>Year 6 had a week of adventures on their residential to </a:t>
            </a:r>
            <a:r>
              <a:rPr lang="en-GB" sz="1200" smtClean="0">
                <a:solidFill>
                  <a:srgbClr val="002060"/>
                </a:solidFill>
              </a:rPr>
              <a:t>Carroty Wood</a:t>
            </a:r>
            <a:endParaRPr lang="en-GB" sz="1200" dirty="0">
              <a:solidFill>
                <a:srgbClr val="002060"/>
              </a:solidFill>
            </a:endParaRPr>
          </a:p>
        </p:txBody>
      </p:sp>
      <p:sp>
        <p:nvSpPr>
          <p:cNvPr id="22" name="TextBox 21"/>
          <p:cNvSpPr txBox="1"/>
          <p:nvPr/>
        </p:nvSpPr>
        <p:spPr>
          <a:xfrm>
            <a:off x="5720201" y="2316829"/>
            <a:ext cx="2716743" cy="430887"/>
          </a:xfrm>
          <a:prstGeom prst="rect">
            <a:avLst/>
          </a:prstGeom>
          <a:noFill/>
        </p:spPr>
        <p:txBody>
          <a:bodyPr wrap="square" rtlCol="0">
            <a:spAutoFit/>
          </a:bodyPr>
          <a:lstStyle/>
          <a:p>
            <a:r>
              <a:rPr lang="en-GB" sz="1100" dirty="0" smtClean="0"/>
              <a:t>http://www.newvalleyprimary.com/parent-info/school-calendar/</a:t>
            </a:r>
            <a:endParaRPr lang="en-GB" sz="1100" dirty="0"/>
          </a:p>
        </p:txBody>
      </p:sp>
      <p:sp>
        <p:nvSpPr>
          <p:cNvPr id="23" name="TextBox 22"/>
          <p:cNvSpPr txBox="1"/>
          <p:nvPr/>
        </p:nvSpPr>
        <p:spPr>
          <a:xfrm>
            <a:off x="5544301" y="2790695"/>
            <a:ext cx="3183504" cy="1431161"/>
          </a:xfrm>
          <a:prstGeom prst="rect">
            <a:avLst/>
          </a:prstGeom>
          <a:noFill/>
        </p:spPr>
        <p:txBody>
          <a:bodyPr wrap="square" rtlCol="0">
            <a:spAutoFit/>
          </a:bodyPr>
          <a:lstStyle/>
          <a:p>
            <a:pPr marL="171450" indent="-171450">
              <a:buFont typeface="Arial" panose="020B0604020202020204" pitchFamily="34" charset="0"/>
              <a:buChar char="•"/>
            </a:pPr>
            <a:r>
              <a:rPr lang="en-GB" sz="1100" dirty="0" smtClean="0"/>
              <a:t>Interim reports and parent appointments </a:t>
            </a:r>
            <a:r>
              <a:rPr lang="en-GB" sz="1000" i="1" dirty="0" smtClean="0"/>
              <a:t>(look for the letter after half term)</a:t>
            </a:r>
          </a:p>
          <a:p>
            <a:pPr marL="171450" indent="-171450">
              <a:buFont typeface="Arial" panose="020B0604020202020204" pitchFamily="34" charset="0"/>
              <a:buChar char="•"/>
            </a:pPr>
            <a:r>
              <a:rPr lang="en-GB" sz="1100" dirty="0" smtClean="0"/>
              <a:t>Reception parents maths evening</a:t>
            </a:r>
          </a:p>
          <a:p>
            <a:pPr marL="171450" indent="-171450">
              <a:buFont typeface="Arial" panose="020B0604020202020204" pitchFamily="34" charset="0"/>
              <a:buChar char="•"/>
            </a:pPr>
            <a:r>
              <a:rPr lang="en-GB" sz="1100" dirty="0" smtClean="0"/>
              <a:t>Y1 Phonics meeting</a:t>
            </a:r>
          </a:p>
          <a:p>
            <a:pPr marL="171450" indent="-171450">
              <a:buFont typeface="Arial" panose="020B0604020202020204" pitchFamily="34" charset="0"/>
              <a:buChar char="•"/>
            </a:pPr>
            <a:r>
              <a:rPr lang="en-GB" sz="1100" dirty="0" smtClean="0"/>
              <a:t>Year 6 visits to London and the London Eye; Year 1 visit to the Tower of London; Florence Nightingale visiting Year 2</a:t>
            </a:r>
          </a:p>
          <a:p>
            <a:pPr marL="171450" indent="-171450">
              <a:buFont typeface="Arial" panose="020B0604020202020204" pitchFamily="34" charset="0"/>
              <a:buChar char="•"/>
            </a:pPr>
            <a:r>
              <a:rPr lang="en-GB" sz="1100" dirty="0" smtClean="0"/>
              <a:t>Years 1,2 and 3 assemblies…</a:t>
            </a:r>
            <a:endParaRPr lang="en-GB" sz="1100" dirty="0"/>
          </a:p>
        </p:txBody>
      </p:sp>
    </p:spTree>
    <p:extLst>
      <p:ext uri="{BB962C8B-B14F-4D97-AF65-F5344CB8AC3E}">
        <p14:creationId xmlns:p14="http://schemas.microsoft.com/office/powerpoint/2010/main" val="21056228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201</TotalTime>
  <Words>669</Words>
  <Application>Microsoft Office PowerPoint</Application>
  <PresentationFormat>Widescreen</PresentationFormat>
  <Paragraphs>51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Kristen ITC</vt:lpstr>
      <vt:lpstr>Wingdings 3</vt:lpstr>
      <vt:lpstr>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Dubben</dc:creator>
  <cp:lastModifiedBy>Tracy Fulham</cp:lastModifiedBy>
  <cp:revision>20</cp:revision>
  <cp:lastPrinted>2018-10-19T13:15:35Z</cp:lastPrinted>
  <dcterms:created xsi:type="dcterms:W3CDTF">2018-10-19T10:03:49Z</dcterms:created>
  <dcterms:modified xsi:type="dcterms:W3CDTF">2018-10-19T13:31:28Z</dcterms:modified>
</cp:coreProperties>
</file>