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9144000" cy="6858000" type="screen4x3"/>
  <p:notesSz cx="7559675" cy="106918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164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685800" y="1743120"/>
            <a:ext cx="7771680" cy="1145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GB" sz="4400" b="0" strike="noStrike" spc="-1"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685800" y="1743120"/>
            <a:ext cx="7771680" cy="1145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GB" sz="4400" b="0" strike="noStrike" spc="-1">
              <a:latin typeface="Arial"/>
            </a:endParaRPr>
          </a:p>
        </p:txBody>
      </p:sp>
      <p:sp>
        <p:nvSpPr>
          <p:cNvPr id="2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  <p:sp>
        <p:nvSpPr>
          <p:cNvPr id="2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  <p:sp>
        <p:nvSpPr>
          <p:cNvPr id="28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  <p:sp>
        <p:nvSpPr>
          <p:cNvPr id="29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685800" y="1743120"/>
            <a:ext cx="7771680" cy="1145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GB" sz="4400" b="0" strike="noStrike" spc="-1">
              <a:latin typeface="Arial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  <p:sp>
        <p:nvSpPr>
          <p:cNvPr id="33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  <p:sp>
        <p:nvSpPr>
          <p:cNvPr id="34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  <p:sp>
        <p:nvSpPr>
          <p:cNvPr id="35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  <p:sp>
        <p:nvSpPr>
          <p:cNvPr id="36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ceHolder 1"/>
          <p:cNvSpPr>
            <a:spLocks noGrp="1"/>
          </p:cNvSpPr>
          <p:nvPr>
            <p:ph type="title"/>
          </p:nvPr>
        </p:nvSpPr>
        <p:spPr>
          <a:xfrm>
            <a:off x="685800" y="1743120"/>
            <a:ext cx="7771680" cy="1145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GB" sz="4400" b="0" strike="noStrike" spc="-1">
              <a:latin typeface="Arial"/>
            </a:endParaRPr>
          </a:p>
        </p:txBody>
      </p:sp>
      <p:sp>
        <p:nvSpPr>
          <p:cNvPr id="2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GB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ceHolder 1"/>
          <p:cNvSpPr>
            <a:spLocks noGrp="1"/>
          </p:cNvSpPr>
          <p:nvPr>
            <p:ph type="title"/>
          </p:nvPr>
        </p:nvSpPr>
        <p:spPr>
          <a:xfrm>
            <a:off x="685800" y="1743120"/>
            <a:ext cx="7771680" cy="1145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GB" sz="4400" b="0" strike="noStrike" spc="-1">
              <a:latin typeface="Arial"/>
            </a:endParaRPr>
          </a:p>
        </p:txBody>
      </p:sp>
      <p:sp>
        <p:nvSpPr>
          <p:cNvPr id="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685800" y="1743120"/>
            <a:ext cx="7771680" cy="1145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GB" sz="4400" b="0" strike="noStrike" spc="-1"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  <p:sp>
        <p:nvSpPr>
          <p:cNvPr id="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685800" y="1743120"/>
            <a:ext cx="7771680" cy="1145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GB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subTitle"/>
          </p:nvPr>
        </p:nvSpPr>
        <p:spPr>
          <a:xfrm>
            <a:off x="685800" y="1743120"/>
            <a:ext cx="7771680" cy="53096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GB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685800" y="1743120"/>
            <a:ext cx="7771680" cy="1145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GB" sz="4400" b="0" strike="noStrike" spc="-1">
              <a:latin typeface="Arial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  <p:sp>
        <p:nvSpPr>
          <p:cNvPr id="12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  <p:sp>
        <p:nvSpPr>
          <p:cNvPr id="13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685800" y="1743120"/>
            <a:ext cx="7771680" cy="1145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GB" sz="4400" b="0" strike="noStrike" spc="-1"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685800" y="1743120"/>
            <a:ext cx="7771680" cy="1145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GB" sz="4400" b="0" strike="noStrike" spc="-1"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685800" y="1743120"/>
            <a:ext cx="7771680" cy="1145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r>
              <a:rPr lang="en-GB" sz="1800" b="0" strike="noStrike" spc="-1">
                <a:latin typeface="Arial"/>
              </a:rPr>
              <a:t>Click to edit the title text format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CustomShape 1"/>
          <p:cNvSpPr/>
          <p:nvPr/>
        </p:nvSpPr>
        <p:spPr>
          <a:xfrm>
            <a:off x="2849040" y="81360"/>
            <a:ext cx="3620880" cy="1934280"/>
          </a:xfrm>
          <a:prstGeom prst="roundRect">
            <a:avLst>
              <a:gd name="adj" fmla="val 16667"/>
            </a:avLst>
          </a:prstGeom>
          <a:ln w="38160">
            <a:rou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7000"/>
              </a:lnSpc>
            </a:pPr>
            <a:r>
              <a:rPr lang="en-GB" sz="1400" b="0" u="sng" strike="noStrike" spc="-1">
                <a:solidFill>
                  <a:srgbClr val="000000"/>
                </a:solidFill>
                <a:uFillTx/>
                <a:latin typeface="Twinkl Cursive Looped Thin"/>
                <a:ea typeface="Trebuchet MS"/>
              </a:rPr>
              <a:t>Maths: </a:t>
            </a:r>
            <a:endParaRPr lang="en-GB" sz="1400" b="0" strike="noStrike" spc="-1">
              <a:latin typeface="Arial"/>
            </a:endParaRPr>
          </a:p>
          <a:p>
            <a:pPr>
              <a:lnSpc>
                <a:spcPct val="107000"/>
              </a:lnSpc>
            </a:pPr>
            <a:r>
              <a:rPr lang="en-GB" sz="1100" b="1" strike="noStrike" spc="-1">
                <a:solidFill>
                  <a:srgbClr val="000000"/>
                </a:solidFill>
                <a:latin typeface="Twinkl Cursive Looped Thin"/>
                <a:ea typeface="Trebuchet MS"/>
              </a:rPr>
              <a:t>As mathematicians we will be: </a:t>
            </a:r>
            <a:endParaRPr lang="en-GB" sz="1100" b="0" strike="noStrike" spc="-1">
              <a:latin typeface="Arial"/>
            </a:endParaRPr>
          </a:p>
          <a:p>
            <a:pPr marL="171360" indent="-170640">
              <a:lnSpc>
                <a:spcPct val="107000"/>
              </a:lnSpc>
              <a:buClr>
                <a:srgbClr val="000000"/>
              </a:buClr>
              <a:buFont typeface="Arial"/>
              <a:buChar char="•"/>
            </a:pPr>
            <a:r>
              <a:rPr lang="en-GB" sz="1100" b="0" strike="noStrike" spc="-1">
                <a:solidFill>
                  <a:srgbClr val="000000"/>
                </a:solidFill>
                <a:latin typeface="Twinkl Cursive Looped Thin"/>
                <a:ea typeface="Trebuchet MS"/>
              </a:rPr>
              <a:t>Compare, order and round decimals</a:t>
            </a:r>
            <a:endParaRPr lang="en-GB" sz="1100" b="0" strike="noStrike" spc="-1">
              <a:latin typeface="Arial"/>
            </a:endParaRPr>
          </a:p>
          <a:p>
            <a:pPr marL="171360" indent="-170640">
              <a:lnSpc>
                <a:spcPct val="107000"/>
              </a:lnSpc>
              <a:buClr>
                <a:srgbClr val="000000"/>
              </a:buClr>
              <a:buFont typeface="Arial"/>
              <a:buChar char="•"/>
            </a:pPr>
            <a:r>
              <a:rPr lang="en-GB" sz="1100" b="0" strike="noStrike" spc="-1">
                <a:solidFill>
                  <a:srgbClr val="000000"/>
                </a:solidFill>
                <a:latin typeface="Twinkl Cursive Looped Thin"/>
                <a:ea typeface="Trebuchet MS"/>
              </a:rPr>
              <a:t>Covert pounds and pence to help and add and subtract money.</a:t>
            </a:r>
            <a:endParaRPr lang="en-GB" sz="1100" b="0" strike="noStrike" spc="-1">
              <a:latin typeface="Arial"/>
            </a:endParaRPr>
          </a:p>
          <a:p>
            <a:pPr marL="171360" indent="-170640">
              <a:lnSpc>
                <a:spcPct val="107000"/>
              </a:lnSpc>
              <a:buClr>
                <a:srgbClr val="000000"/>
              </a:buClr>
              <a:buFont typeface="Arial"/>
              <a:buChar char="•"/>
            </a:pPr>
            <a:r>
              <a:rPr lang="en-GB" sz="1100" b="0" strike="noStrike" spc="-1">
                <a:solidFill>
                  <a:srgbClr val="000000"/>
                </a:solidFill>
                <a:latin typeface="Twinkl Cursive Looped Thin"/>
                <a:ea typeface="Trebuchet MS"/>
              </a:rPr>
              <a:t>Recognise and describe 2D shapes including symmetry and angles. </a:t>
            </a:r>
            <a:endParaRPr lang="en-GB" sz="1100" b="0" strike="noStrike" spc="-1">
              <a:latin typeface="Arial"/>
            </a:endParaRPr>
          </a:p>
          <a:p>
            <a:pPr marL="171360" indent="-170640">
              <a:lnSpc>
                <a:spcPct val="107000"/>
              </a:lnSpc>
              <a:buClr>
                <a:srgbClr val="000000"/>
              </a:buClr>
              <a:buFont typeface="Arial"/>
              <a:buChar char="•"/>
            </a:pPr>
            <a:r>
              <a:rPr lang="en-GB" sz="1100" b="0" strike="noStrike" spc="-1">
                <a:solidFill>
                  <a:srgbClr val="000000"/>
                </a:solidFill>
                <a:latin typeface="Twinkl Cursive Looped Thin"/>
                <a:ea typeface="Trebuchet MS"/>
              </a:rPr>
              <a:t>Interpret graphs</a:t>
            </a:r>
            <a:endParaRPr lang="en-GB" sz="1100" b="0" strike="noStrike" spc="-1">
              <a:latin typeface="Arial"/>
            </a:endParaRPr>
          </a:p>
          <a:p>
            <a:pPr marL="171360" indent="-170640">
              <a:lnSpc>
                <a:spcPct val="107000"/>
              </a:lnSpc>
              <a:buClr>
                <a:srgbClr val="000000"/>
              </a:buClr>
              <a:buFont typeface="Arial"/>
              <a:buChar char="•"/>
            </a:pPr>
            <a:r>
              <a:rPr lang="en-GB" sz="1100" b="0" strike="noStrike" spc="-1">
                <a:solidFill>
                  <a:srgbClr val="000000"/>
                </a:solidFill>
                <a:latin typeface="Twinkl Cursive Looped Thin"/>
                <a:ea typeface="Trebuchet MS"/>
              </a:rPr>
              <a:t>Draw and input data onto a line graph</a:t>
            </a:r>
            <a:endParaRPr lang="en-GB" sz="1100" b="0" strike="noStrike" spc="-1">
              <a:latin typeface="Arial"/>
            </a:endParaRPr>
          </a:p>
        </p:txBody>
      </p:sp>
      <p:sp>
        <p:nvSpPr>
          <p:cNvPr id="38" name="CustomShape 2"/>
          <p:cNvSpPr/>
          <p:nvPr/>
        </p:nvSpPr>
        <p:spPr>
          <a:xfrm>
            <a:off x="6579000" y="120240"/>
            <a:ext cx="2507760" cy="2090520"/>
          </a:xfrm>
          <a:prstGeom prst="roundRect">
            <a:avLst>
              <a:gd name="adj" fmla="val 16667"/>
            </a:avLst>
          </a:prstGeom>
          <a:ln w="28440">
            <a:round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7000"/>
              </a:lnSpc>
            </a:pPr>
            <a:r>
              <a:rPr lang="en-GB" sz="1400" b="0" u="sng" strike="noStrike" spc="-1">
                <a:solidFill>
                  <a:srgbClr val="000000"/>
                </a:solidFill>
                <a:uFillTx/>
                <a:latin typeface="Twinkl Cursive Looped Thin"/>
                <a:ea typeface="Trebuchet MS"/>
              </a:rPr>
              <a:t>English writing texts: </a:t>
            </a:r>
            <a:endParaRPr lang="en-GB" sz="1400" b="0" strike="noStrike" spc="-1">
              <a:latin typeface="Arial"/>
            </a:endParaRPr>
          </a:p>
        </p:txBody>
      </p:sp>
      <p:sp>
        <p:nvSpPr>
          <p:cNvPr id="39" name="CustomShape 3"/>
          <p:cNvSpPr/>
          <p:nvPr/>
        </p:nvSpPr>
        <p:spPr>
          <a:xfrm>
            <a:off x="2880000" y="2088000"/>
            <a:ext cx="3384000" cy="1583640"/>
          </a:xfrm>
          <a:prstGeom prst="roundRect">
            <a:avLst>
              <a:gd name="adj" fmla="val 16667"/>
            </a:avLst>
          </a:prstGeom>
          <a:ln w="38160">
            <a:solidFill>
              <a:srgbClr val="00B050"/>
            </a:solidFill>
            <a:rou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7000"/>
              </a:lnSpc>
            </a:pPr>
            <a:r>
              <a:rPr lang="en-GB" sz="1400" b="0" u="sng" strike="noStrike" spc="-1">
                <a:solidFill>
                  <a:srgbClr val="000000"/>
                </a:solidFill>
                <a:uFillTx/>
                <a:latin typeface="Twinkl Cursive Looped Thin"/>
                <a:ea typeface="Trebuchet MS"/>
              </a:rPr>
              <a:t>Science: </a:t>
            </a:r>
            <a:endParaRPr lang="en-GB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GB" sz="1100" b="1" strike="noStrike" spc="-1">
                <a:solidFill>
                  <a:srgbClr val="000000"/>
                </a:solidFill>
                <a:latin typeface="Twinkl Cursive Looped Thin"/>
                <a:ea typeface="Trebuchet MS"/>
              </a:rPr>
              <a:t>As scientists we will be:</a:t>
            </a:r>
            <a:endParaRPr lang="en-GB" sz="1100" b="0" strike="noStrike" spc="-1">
              <a:latin typeface="Arial"/>
            </a:endParaRPr>
          </a:p>
          <a:p>
            <a:pPr marL="171360" indent="-17064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n-GB" sz="1100" b="0" strike="noStrike" spc="-1">
                <a:solidFill>
                  <a:srgbClr val="000000"/>
                </a:solidFill>
                <a:latin typeface="Twinkl Cursive Looped Thin"/>
                <a:ea typeface="Trebuchet MS"/>
              </a:rPr>
              <a:t>Comparing materials according to whether they are a solid, liquid or gas.</a:t>
            </a:r>
            <a:endParaRPr lang="en-GB" sz="1100" b="0" strike="noStrike" spc="-1">
              <a:latin typeface="Arial"/>
            </a:endParaRPr>
          </a:p>
          <a:p>
            <a:pPr marL="171360" indent="-17064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n-GB" sz="1100" b="0" strike="noStrike" spc="-1">
                <a:solidFill>
                  <a:srgbClr val="000000"/>
                </a:solidFill>
                <a:latin typeface="Twinkl Cursive Looped Thin"/>
                <a:ea typeface="Trebuchet MS"/>
              </a:rPr>
              <a:t>Observe how materials change state </a:t>
            </a:r>
            <a:endParaRPr lang="en-GB" sz="1100" b="0" strike="noStrike" spc="-1">
              <a:latin typeface="Arial"/>
            </a:endParaRPr>
          </a:p>
          <a:p>
            <a:pPr marL="171360" indent="-17064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n-GB" sz="1100" b="0" strike="noStrike" spc="-1">
                <a:solidFill>
                  <a:srgbClr val="000000"/>
                </a:solidFill>
                <a:latin typeface="Twinkl Cursive Looped Thin"/>
                <a:ea typeface="Trebuchet MS"/>
              </a:rPr>
              <a:t>Define evaporation and condensation</a:t>
            </a:r>
            <a:endParaRPr lang="en-GB" sz="1100" b="0" strike="noStrike" spc="-1">
              <a:latin typeface="Arial"/>
            </a:endParaRPr>
          </a:p>
          <a:p>
            <a:pPr marL="171360" indent="-17064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n-GB" sz="1100" b="0" strike="noStrike" spc="-1">
                <a:solidFill>
                  <a:srgbClr val="000000"/>
                </a:solidFill>
                <a:latin typeface="Twinkl Cursive Looped Thin"/>
                <a:ea typeface="Trebuchet MS"/>
              </a:rPr>
              <a:t>Understand the water cycle. </a:t>
            </a:r>
            <a:endParaRPr lang="en-GB" sz="1100" b="0" strike="noStrike" spc="-1">
              <a:latin typeface="Arial"/>
            </a:endParaRPr>
          </a:p>
        </p:txBody>
      </p:sp>
      <p:sp>
        <p:nvSpPr>
          <p:cNvPr id="40" name="CustomShape 4"/>
          <p:cNvSpPr/>
          <p:nvPr/>
        </p:nvSpPr>
        <p:spPr>
          <a:xfrm>
            <a:off x="6579000" y="2328480"/>
            <a:ext cx="2361600" cy="1919160"/>
          </a:xfrm>
          <a:prstGeom prst="roundRect">
            <a:avLst>
              <a:gd name="adj" fmla="val 16667"/>
            </a:avLst>
          </a:prstGeom>
          <a:ln w="28440">
            <a:solidFill>
              <a:schemeClr val="accent4">
                <a:lumMod val="40000"/>
                <a:lumOff val="60000"/>
              </a:schemeClr>
            </a:solidFill>
            <a:round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7000"/>
              </a:lnSpc>
            </a:pPr>
            <a:r>
              <a:rPr lang="en-GB" sz="1400" b="0" u="sng" strike="noStrike" spc="-1">
                <a:solidFill>
                  <a:srgbClr val="000000"/>
                </a:solidFill>
                <a:uFillTx/>
                <a:latin typeface="Twinkl Cursive Looped Thin"/>
                <a:ea typeface="Trebuchet MS"/>
              </a:rPr>
              <a:t>Reading:  </a:t>
            </a:r>
            <a:endParaRPr lang="en-GB" sz="1400" b="0" strike="noStrike" spc="-1">
              <a:latin typeface="Arial"/>
            </a:endParaRPr>
          </a:p>
          <a:p>
            <a:pPr>
              <a:lnSpc>
                <a:spcPct val="107000"/>
              </a:lnSpc>
            </a:pPr>
            <a:endParaRPr lang="en-GB" sz="1400" b="0" strike="noStrike" spc="-1">
              <a:latin typeface="Arial"/>
            </a:endParaRPr>
          </a:p>
        </p:txBody>
      </p:sp>
      <p:sp>
        <p:nvSpPr>
          <p:cNvPr id="41" name="CustomShape 5"/>
          <p:cNvSpPr/>
          <p:nvPr/>
        </p:nvSpPr>
        <p:spPr>
          <a:xfrm>
            <a:off x="2937060" y="5056331"/>
            <a:ext cx="3341880" cy="1655640"/>
          </a:xfrm>
          <a:prstGeom prst="roundRect">
            <a:avLst>
              <a:gd name="adj" fmla="val 16667"/>
            </a:avLst>
          </a:prstGeom>
          <a:ln w="38160">
            <a:solidFill>
              <a:srgbClr val="FF00FF"/>
            </a:solidFill>
            <a:rou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7000"/>
              </a:lnSpc>
            </a:pPr>
            <a:r>
              <a:rPr lang="en-GB" sz="1400" b="0" u="sng" strike="noStrike" spc="-1" dirty="0">
                <a:solidFill>
                  <a:srgbClr val="000000"/>
                </a:solidFill>
                <a:uFillTx/>
                <a:latin typeface="Twinkl Cursive Looped Thin"/>
                <a:ea typeface="Trebuchet MS"/>
              </a:rPr>
              <a:t>PE: </a:t>
            </a:r>
            <a:endParaRPr lang="en-GB" sz="14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GB" sz="1000" b="1" strike="noStrike" spc="-1" dirty="0">
                <a:solidFill>
                  <a:srgbClr val="000000"/>
                </a:solidFill>
                <a:latin typeface="Twinkl Cursive Looped Thin"/>
                <a:ea typeface="Trebuchet MS"/>
              </a:rPr>
              <a:t>In PE we will be: </a:t>
            </a:r>
            <a:endParaRPr lang="en-GB" sz="1000" b="0" strike="noStrike" spc="-1" dirty="0">
              <a:latin typeface="Arial"/>
            </a:endParaRPr>
          </a:p>
          <a:p>
            <a:pPr marL="285840" indent="-2851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n-GB" sz="1100" b="0" strike="noStrike" spc="-1" dirty="0">
                <a:solidFill>
                  <a:srgbClr val="000000"/>
                </a:solidFill>
                <a:latin typeface="Twinkl Cursive Looped Thin"/>
                <a:ea typeface="Trebuchet MS"/>
              </a:rPr>
              <a:t>Practising our athletics skills - jumping, running and throwing.</a:t>
            </a:r>
            <a:endParaRPr lang="en-GB" sz="1100" b="0" strike="noStrike" spc="-1" dirty="0">
              <a:latin typeface="Arial"/>
            </a:endParaRPr>
          </a:p>
          <a:p>
            <a:pPr marL="285840" indent="-2851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n-GB" sz="1100" b="0" strike="noStrike" spc="-1" dirty="0">
                <a:solidFill>
                  <a:srgbClr val="000000"/>
                </a:solidFill>
                <a:latin typeface="Twinkl Cursive Looped Thin"/>
                <a:ea typeface="Trebuchet MS"/>
              </a:rPr>
              <a:t>Striking and fielding in rounders.</a:t>
            </a:r>
            <a:endParaRPr lang="en-GB" sz="1100" b="0" strike="noStrike" spc="-1" dirty="0">
              <a:latin typeface="Arial"/>
            </a:endParaRPr>
          </a:p>
          <a:p>
            <a:pPr marL="720">
              <a:lnSpc>
                <a:spcPct val="100000"/>
              </a:lnSpc>
              <a:buClr>
                <a:srgbClr val="000000"/>
              </a:buClr>
            </a:pPr>
            <a:endParaRPr lang="en-GB" sz="11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GB" sz="1000" b="0" strike="noStrike" spc="-1" dirty="0">
                <a:solidFill>
                  <a:srgbClr val="FF0000"/>
                </a:solidFill>
                <a:latin typeface="Twinkl Cursive Looped Thin"/>
                <a:ea typeface="Trebuchet MS"/>
              </a:rPr>
              <a:t>Children should come to school wearing a New Valley PE kit on Monday and Friday. </a:t>
            </a:r>
            <a:endParaRPr lang="en-GB" sz="1000" b="0" strike="noStrike" spc="-1" dirty="0">
              <a:latin typeface="Arial"/>
            </a:endParaRPr>
          </a:p>
        </p:txBody>
      </p:sp>
      <p:sp>
        <p:nvSpPr>
          <p:cNvPr id="42" name="CustomShape 6"/>
          <p:cNvSpPr/>
          <p:nvPr/>
        </p:nvSpPr>
        <p:spPr>
          <a:xfrm>
            <a:off x="109080" y="1256040"/>
            <a:ext cx="2644200" cy="2899800"/>
          </a:xfrm>
          <a:prstGeom prst="roundRect">
            <a:avLst>
              <a:gd name="adj" fmla="val 16667"/>
            </a:avLst>
          </a:prstGeom>
          <a:ln w="38160">
            <a:solidFill>
              <a:srgbClr val="7030A0"/>
            </a:solidFill>
            <a:rou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en-GB" sz="1400" b="0" u="sng" strike="noStrike" spc="-1" dirty="0">
                <a:solidFill>
                  <a:srgbClr val="000000"/>
                </a:solidFill>
                <a:uFillTx/>
                <a:latin typeface="Twinkl Cursive Looped Thin"/>
                <a:ea typeface="DejaVu Sans"/>
              </a:rPr>
              <a:t>History / Geography: </a:t>
            </a:r>
            <a:endParaRPr lang="en-GB" sz="14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GB" sz="1050" b="1" strike="noStrike" spc="-1" dirty="0">
                <a:solidFill>
                  <a:srgbClr val="000000"/>
                </a:solidFill>
                <a:latin typeface="Twinkl Cursive Looped Thin"/>
                <a:ea typeface="DejaVu Sans"/>
              </a:rPr>
              <a:t>As historians we will be: </a:t>
            </a:r>
            <a:endParaRPr lang="en-GB" sz="1050" b="0" strike="noStrike" spc="-1" dirty="0">
              <a:latin typeface="Arial"/>
            </a:endParaRPr>
          </a:p>
          <a:p>
            <a:pPr marL="171360" indent="-17064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n-GB" sz="1050" b="0" strike="noStrike" spc="-1" dirty="0">
                <a:solidFill>
                  <a:srgbClr val="000000"/>
                </a:solidFill>
                <a:latin typeface="Twinkl Cursive Looped Thin"/>
                <a:ea typeface="DejaVu Sans"/>
              </a:rPr>
              <a:t>Place events in chronological order from the history they know so far up to and including the Vikings</a:t>
            </a:r>
            <a:endParaRPr lang="en-GB" sz="1050" b="0" strike="noStrike" spc="-1" dirty="0">
              <a:latin typeface="Arial"/>
            </a:endParaRPr>
          </a:p>
          <a:p>
            <a:pPr marL="171360" indent="-17064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n-GB" sz="1050" b="0" strike="noStrike" spc="-1" dirty="0">
                <a:solidFill>
                  <a:srgbClr val="000000"/>
                </a:solidFill>
                <a:latin typeface="Twinkl Cursive Looped Thin"/>
                <a:ea typeface="DejaVu Sans"/>
              </a:rPr>
              <a:t>Use evidence to show what life was like during the Viking era</a:t>
            </a:r>
            <a:endParaRPr lang="en-GB" sz="1050" b="0" strike="noStrike" spc="-1" dirty="0">
              <a:latin typeface="Arial"/>
            </a:endParaRPr>
          </a:p>
          <a:p>
            <a:pPr marL="171360" indent="-17064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n-GB" sz="1050" b="0" strike="noStrike" spc="-1" dirty="0">
                <a:solidFill>
                  <a:srgbClr val="000000"/>
                </a:solidFill>
                <a:latin typeface="Twinkl Cursive Looped Thin"/>
                <a:ea typeface="DejaVu Sans"/>
              </a:rPr>
              <a:t>Understand what Vikings ate and make a similar dish</a:t>
            </a:r>
          </a:p>
          <a:p>
            <a:pPr marL="171360" indent="-17064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endParaRPr lang="en-GB" sz="105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GB" sz="1050" b="1" strike="noStrike" spc="-1" dirty="0">
                <a:solidFill>
                  <a:srgbClr val="000000"/>
                </a:solidFill>
                <a:latin typeface="Twinkl Cursive Looped Thin"/>
                <a:ea typeface="DejaVu Sans"/>
              </a:rPr>
              <a:t>As geographers we will be:</a:t>
            </a:r>
            <a:endParaRPr lang="en-GB" sz="1050" b="0" strike="noStrike" spc="-1" dirty="0">
              <a:latin typeface="Arial"/>
            </a:endParaRPr>
          </a:p>
          <a:p>
            <a:pPr marL="171360" indent="-17064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n-GB" sz="1050" b="0" strike="noStrike" spc="-1" dirty="0">
                <a:solidFill>
                  <a:srgbClr val="000000"/>
                </a:solidFill>
                <a:latin typeface="Twinkl Cursive Looped Thin"/>
                <a:ea typeface="DejaVu Sans"/>
              </a:rPr>
              <a:t>Understand the consequences of Global warming</a:t>
            </a:r>
            <a:endParaRPr lang="en-GB" sz="1050" b="0" strike="noStrike" spc="-1" dirty="0">
              <a:latin typeface="Arial"/>
            </a:endParaRPr>
          </a:p>
          <a:p>
            <a:pPr marL="171360" indent="-17064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n-GB" sz="1050" b="0" strike="noStrike" spc="-1" dirty="0">
                <a:solidFill>
                  <a:srgbClr val="000000"/>
                </a:solidFill>
                <a:latin typeface="Twinkl Cursive Looped Thin"/>
                <a:ea typeface="DejaVu Sans"/>
              </a:rPr>
              <a:t>Research and identify various solutions and their impact on society and the environment   </a:t>
            </a:r>
            <a:endParaRPr lang="en-GB" sz="1050" b="0" strike="noStrike" spc="-1" dirty="0">
              <a:latin typeface="Arial"/>
            </a:endParaRPr>
          </a:p>
        </p:txBody>
      </p:sp>
      <p:sp>
        <p:nvSpPr>
          <p:cNvPr id="43" name="CustomShape 7"/>
          <p:cNvSpPr/>
          <p:nvPr/>
        </p:nvSpPr>
        <p:spPr>
          <a:xfrm>
            <a:off x="144000" y="4248000"/>
            <a:ext cx="2592000" cy="1655640"/>
          </a:xfrm>
          <a:prstGeom prst="roundRect">
            <a:avLst>
              <a:gd name="adj" fmla="val 16667"/>
            </a:avLst>
          </a:prstGeom>
          <a:ln w="38160">
            <a:rou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7000"/>
              </a:lnSpc>
            </a:pPr>
            <a:r>
              <a:rPr lang="en-GB" sz="1400" b="0" u="sng" strike="noStrike" spc="-1" dirty="0">
                <a:solidFill>
                  <a:srgbClr val="000000"/>
                </a:solidFill>
                <a:uFillTx/>
                <a:latin typeface="Twinkl Cursive Looped Thin"/>
                <a:ea typeface="Trebuchet MS"/>
              </a:rPr>
              <a:t>Art:</a:t>
            </a:r>
            <a:endParaRPr lang="en-GB" sz="1400" b="0" strike="noStrike" spc="-1" dirty="0">
              <a:latin typeface="Arial"/>
            </a:endParaRPr>
          </a:p>
          <a:p>
            <a:pPr>
              <a:lnSpc>
                <a:spcPct val="107000"/>
              </a:lnSpc>
            </a:pPr>
            <a:r>
              <a:rPr lang="en-GB" sz="1050" b="1" strike="noStrike" spc="-1" dirty="0">
                <a:solidFill>
                  <a:srgbClr val="000000"/>
                </a:solidFill>
                <a:latin typeface="Twinkl Cursive Looped Thin"/>
                <a:ea typeface="Trebuchet MS"/>
              </a:rPr>
              <a:t>As artists we will </a:t>
            </a:r>
            <a:r>
              <a:rPr lang="en-GB" sz="1050" b="0" strike="noStrike" spc="-1" dirty="0">
                <a:solidFill>
                  <a:srgbClr val="000000"/>
                </a:solidFill>
                <a:latin typeface="Twinkl Cursive Looped Thin"/>
                <a:ea typeface="Trebuchet MS"/>
              </a:rPr>
              <a:t>explore line and tone. Discuss the reasons to why we choose a specific material or tool. Have an increasing awareness of composition, background as well as the effects of light and dark</a:t>
            </a:r>
            <a:r>
              <a:rPr lang="en-GB" sz="1000" b="0" strike="noStrike" spc="-1" dirty="0">
                <a:solidFill>
                  <a:srgbClr val="000000"/>
                </a:solidFill>
                <a:latin typeface="Twinkl Cursive Looped Thin"/>
                <a:ea typeface="Trebuchet MS"/>
              </a:rPr>
              <a:t>.</a:t>
            </a:r>
            <a:endParaRPr lang="en-GB" sz="1000" b="0" strike="noStrike" spc="-1" dirty="0">
              <a:latin typeface="Arial"/>
            </a:endParaRPr>
          </a:p>
        </p:txBody>
      </p:sp>
      <p:sp>
        <p:nvSpPr>
          <p:cNvPr id="44" name="CustomShape 8"/>
          <p:cNvSpPr/>
          <p:nvPr/>
        </p:nvSpPr>
        <p:spPr>
          <a:xfrm>
            <a:off x="6420487" y="4490100"/>
            <a:ext cx="2591640" cy="927720"/>
          </a:xfrm>
          <a:prstGeom prst="roundRect">
            <a:avLst>
              <a:gd name="adj" fmla="val 16667"/>
            </a:avLst>
          </a:prstGeom>
          <a:ln w="28440">
            <a:round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7000"/>
              </a:lnSpc>
            </a:pPr>
            <a:r>
              <a:rPr lang="en-GB" sz="1200" b="0" u="sng" strike="noStrike" spc="-1">
                <a:solidFill>
                  <a:srgbClr val="000000"/>
                </a:solidFill>
                <a:uFillTx/>
                <a:latin typeface="Twinkl Cursive Looped Thin"/>
                <a:ea typeface="Trebuchet MS"/>
              </a:rPr>
              <a:t>Music:  </a:t>
            </a:r>
            <a:endParaRPr lang="en-GB" sz="1200" b="0" strike="noStrike" spc="-1">
              <a:latin typeface="Arial"/>
            </a:endParaRPr>
          </a:p>
          <a:p>
            <a:pPr>
              <a:lnSpc>
                <a:spcPct val="107000"/>
              </a:lnSpc>
            </a:pPr>
            <a:r>
              <a:rPr lang="en-GB" sz="1000" b="1" strike="noStrike" spc="-1">
                <a:solidFill>
                  <a:srgbClr val="000000"/>
                </a:solidFill>
                <a:latin typeface="Twinkl Cursive Looped Thin"/>
                <a:ea typeface="Trebuchet MS"/>
              </a:rPr>
              <a:t>In music we will be </a:t>
            </a:r>
            <a:r>
              <a:rPr lang="en-GB" sz="1000" b="0" strike="noStrike" spc="-1">
                <a:solidFill>
                  <a:srgbClr val="000000"/>
                </a:solidFill>
                <a:latin typeface="Twinkl Cursive Looped Thin"/>
                <a:ea typeface="Trebuchet MS"/>
              </a:rPr>
              <a:t>using the app Garage Band and compose music for a Summer Festival</a:t>
            </a:r>
            <a:endParaRPr lang="en-GB" sz="1000" b="0" strike="noStrike" spc="-1">
              <a:latin typeface="Arial"/>
            </a:endParaRPr>
          </a:p>
        </p:txBody>
      </p:sp>
      <p:sp>
        <p:nvSpPr>
          <p:cNvPr id="45" name="CustomShape 9"/>
          <p:cNvSpPr/>
          <p:nvPr/>
        </p:nvSpPr>
        <p:spPr>
          <a:xfrm>
            <a:off x="6420487" y="5612940"/>
            <a:ext cx="2591640" cy="992520"/>
          </a:xfrm>
          <a:prstGeom prst="roundRect">
            <a:avLst>
              <a:gd name="adj" fmla="val 16667"/>
            </a:avLst>
          </a:prstGeom>
          <a:ln w="38160">
            <a:solidFill>
              <a:srgbClr val="7030A0"/>
            </a:solidFill>
            <a:rou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7000"/>
              </a:lnSpc>
            </a:pPr>
            <a:r>
              <a:rPr lang="en-GB" sz="1200" b="0" u="sng" strike="noStrike" spc="-1">
                <a:solidFill>
                  <a:srgbClr val="000000"/>
                </a:solidFill>
                <a:uFillTx/>
                <a:latin typeface="Twinkl Cursive Looped Thin"/>
                <a:ea typeface="Trebuchet MS"/>
              </a:rPr>
              <a:t>Computing</a:t>
            </a:r>
            <a:endParaRPr lang="en-GB" sz="1200" b="0" strike="noStrike" spc="-1">
              <a:latin typeface="Arial"/>
            </a:endParaRPr>
          </a:p>
          <a:p>
            <a:pPr>
              <a:lnSpc>
                <a:spcPct val="107000"/>
              </a:lnSpc>
            </a:pPr>
            <a:r>
              <a:rPr lang="en-GB" sz="1050" b="0" strike="noStrike" spc="-1">
                <a:solidFill>
                  <a:srgbClr val="000000"/>
                </a:solidFill>
                <a:latin typeface="Twinkl Cursive Looped Thin"/>
                <a:ea typeface="Trebuchet MS"/>
              </a:rPr>
              <a:t>In Computing we will be</a:t>
            </a:r>
            <a:r>
              <a:rPr lang="en-GB" sz="1050" b="1" strike="noStrike" spc="-1">
                <a:solidFill>
                  <a:srgbClr val="000000"/>
                </a:solidFill>
                <a:latin typeface="Twinkl Cursive Looped Thin"/>
                <a:ea typeface="Trebuchet MS"/>
              </a:rPr>
              <a:t>:</a:t>
            </a:r>
            <a:endParaRPr lang="en-GB" sz="1050" b="0" strike="noStrike" spc="-1">
              <a:latin typeface="Arial"/>
            </a:endParaRPr>
          </a:p>
          <a:p>
            <a:pPr>
              <a:lnSpc>
                <a:spcPct val="107000"/>
              </a:lnSpc>
            </a:pPr>
            <a:r>
              <a:rPr lang="en-GB" sz="1100" b="0" strike="noStrike" spc="-1">
                <a:solidFill>
                  <a:srgbClr val="000000"/>
                </a:solidFill>
                <a:latin typeface="Twinkl Cursive Looped Thin"/>
                <a:ea typeface="Trebuchet MS"/>
              </a:rPr>
              <a:t>- Taking photos and editing them</a:t>
            </a:r>
            <a:endParaRPr lang="en-GB" sz="1100" b="0" strike="noStrike" spc="-1">
              <a:latin typeface="Arial"/>
            </a:endParaRPr>
          </a:p>
          <a:p>
            <a:pPr>
              <a:lnSpc>
                <a:spcPct val="107000"/>
              </a:lnSpc>
            </a:pPr>
            <a:r>
              <a:rPr lang="en-GB" sz="1100" b="0" strike="noStrike" spc="-1">
                <a:solidFill>
                  <a:srgbClr val="000000"/>
                </a:solidFill>
                <a:latin typeface="Twinkl Cursive Looped Thin"/>
                <a:ea typeface="Trebuchet MS"/>
              </a:rPr>
              <a:t>- Programming a game on Scratch</a:t>
            </a:r>
            <a:endParaRPr lang="en-GB" sz="1100" b="0" strike="noStrike" spc="-1">
              <a:latin typeface="Arial"/>
            </a:endParaRPr>
          </a:p>
          <a:p>
            <a:pPr>
              <a:lnSpc>
                <a:spcPct val="107000"/>
              </a:lnSpc>
            </a:pPr>
            <a:endParaRPr lang="en-GB" sz="1100" b="0" strike="noStrike" spc="-1">
              <a:latin typeface="Arial"/>
            </a:endParaRPr>
          </a:p>
        </p:txBody>
      </p:sp>
      <p:sp>
        <p:nvSpPr>
          <p:cNvPr id="46" name="CustomShape 10"/>
          <p:cNvSpPr/>
          <p:nvPr/>
        </p:nvSpPr>
        <p:spPr>
          <a:xfrm>
            <a:off x="144000" y="5995800"/>
            <a:ext cx="2663640" cy="699840"/>
          </a:xfrm>
          <a:prstGeom prst="roundRect">
            <a:avLst>
              <a:gd name="adj" fmla="val 16667"/>
            </a:avLst>
          </a:prstGeom>
          <a:ln w="38160">
            <a:solidFill>
              <a:srgbClr val="FF0000"/>
            </a:solidFill>
            <a:rou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7000"/>
              </a:lnSpc>
            </a:pPr>
            <a:r>
              <a:rPr lang="en-GB" sz="1050" b="0" u="sng" strike="noStrike" spc="-1" dirty="0">
                <a:solidFill>
                  <a:srgbClr val="000000"/>
                </a:solidFill>
                <a:uFillTx/>
                <a:latin typeface="Twinkl Cursive Looped Thin"/>
                <a:ea typeface="Trebuchet MS"/>
              </a:rPr>
              <a:t>RE:</a:t>
            </a:r>
            <a:endParaRPr lang="en-GB" sz="1050" b="0" strike="noStrike" spc="-1" dirty="0">
              <a:latin typeface="Arial"/>
            </a:endParaRPr>
          </a:p>
          <a:p>
            <a:pPr marL="171360" indent="-170640">
              <a:lnSpc>
                <a:spcPct val="107000"/>
              </a:lnSpc>
              <a:buClr>
                <a:srgbClr val="000000"/>
              </a:buClr>
              <a:buFont typeface="Arial"/>
              <a:buChar char="•"/>
            </a:pPr>
            <a:r>
              <a:rPr lang="en-GB" sz="1050" b="0" strike="noStrike" spc="-1" dirty="0">
                <a:solidFill>
                  <a:srgbClr val="000000"/>
                </a:solidFill>
                <a:latin typeface="Twinkl Cursive Looped Thin"/>
                <a:ea typeface="Trebuchet MS"/>
              </a:rPr>
              <a:t>We will be learning about Ascension and Pentecost </a:t>
            </a:r>
            <a:endParaRPr lang="en-GB" sz="1050" b="0" strike="noStrike" spc="-1" dirty="0">
              <a:latin typeface="Arial"/>
            </a:endParaRPr>
          </a:p>
        </p:txBody>
      </p:sp>
      <p:pic>
        <p:nvPicPr>
          <p:cNvPr id="47" name="Picture 19"/>
          <p:cNvPicPr/>
          <p:nvPr/>
        </p:nvPicPr>
        <p:blipFill>
          <a:blip r:embed="rId2"/>
          <a:stretch/>
        </p:blipFill>
        <p:spPr>
          <a:xfrm>
            <a:off x="8361360" y="127440"/>
            <a:ext cx="605160" cy="588240"/>
          </a:xfrm>
          <a:prstGeom prst="rect">
            <a:avLst/>
          </a:prstGeom>
          <a:ln>
            <a:noFill/>
          </a:ln>
        </p:spPr>
      </p:pic>
      <p:sp>
        <p:nvSpPr>
          <p:cNvPr id="48" name="CustomShape 11"/>
          <p:cNvSpPr/>
          <p:nvPr/>
        </p:nvSpPr>
        <p:spPr>
          <a:xfrm>
            <a:off x="-151200" y="648000"/>
            <a:ext cx="3208320" cy="607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GB" sz="1600" b="0" strike="noStrike" spc="-1">
                <a:solidFill>
                  <a:srgbClr val="000000"/>
                </a:solidFill>
                <a:latin typeface="Twinkl Cursive Looped"/>
                <a:ea typeface="DejaVu Sans"/>
              </a:rPr>
              <a:t>Mrs Pickard</a:t>
            </a:r>
            <a:endParaRPr lang="en-GB" sz="16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n-GB" sz="1800" b="1" strike="noStrike" spc="-1">
                <a:solidFill>
                  <a:srgbClr val="000000"/>
                </a:solidFill>
                <a:latin typeface="Twinkl Cursive Looped"/>
                <a:ea typeface="DejaVu Sans"/>
              </a:rPr>
              <a:t>Summer 2022</a:t>
            </a:r>
            <a:endParaRPr lang="en-GB" sz="1800" b="0" strike="noStrike" spc="-1">
              <a:latin typeface="Arial"/>
            </a:endParaRPr>
          </a:p>
        </p:txBody>
      </p:sp>
      <p:pic>
        <p:nvPicPr>
          <p:cNvPr id="49" name="Picture 48"/>
          <p:cNvPicPr/>
          <p:nvPr/>
        </p:nvPicPr>
        <p:blipFill>
          <a:blip r:embed="rId3"/>
          <a:stretch/>
        </p:blipFill>
        <p:spPr>
          <a:xfrm>
            <a:off x="8247960" y="748800"/>
            <a:ext cx="838800" cy="1050840"/>
          </a:xfrm>
          <a:prstGeom prst="rect">
            <a:avLst/>
          </a:prstGeom>
          <a:ln>
            <a:noFill/>
          </a:ln>
        </p:spPr>
      </p:pic>
      <p:pic>
        <p:nvPicPr>
          <p:cNvPr id="50" name="Picture 49"/>
          <p:cNvPicPr/>
          <p:nvPr/>
        </p:nvPicPr>
        <p:blipFill>
          <a:blip r:embed="rId4"/>
          <a:stretch/>
        </p:blipFill>
        <p:spPr>
          <a:xfrm>
            <a:off x="7488000" y="505080"/>
            <a:ext cx="755640" cy="1150560"/>
          </a:xfrm>
          <a:prstGeom prst="rect">
            <a:avLst/>
          </a:prstGeom>
          <a:ln>
            <a:noFill/>
          </a:ln>
        </p:spPr>
      </p:pic>
      <p:pic>
        <p:nvPicPr>
          <p:cNvPr id="51" name="Picture 50"/>
          <p:cNvPicPr/>
          <p:nvPr/>
        </p:nvPicPr>
        <p:blipFill>
          <a:blip r:embed="rId5"/>
          <a:stretch/>
        </p:blipFill>
        <p:spPr>
          <a:xfrm>
            <a:off x="6610140" y="618381"/>
            <a:ext cx="811080" cy="1007640"/>
          </a:xfrm>
          <a:prstGeom prst="rect">
            <a:avLst/>
          </a:prstGeom>
          <a:ln>
            <a:noFill/>
          </a:ln>
        </p:spPr>
      </p:pic>
      <p:pic>
        <p:nvPicPr>
          <p:cNvPr id="52" name="Picture 51"/>
          <p:cNvPicPr/>
          <p:nvPr/>
        </p:nvPicPr>
        <p:blipFill>
          <a:blip r:embed="rId6"/>
          <a:stretch/>
        </p:blipFill>
        <p:spPr>
          <a:xfrm>
            <a:off x="7100280" y="1355040"/>
            <a:ext cx="675360" cy="855720"/>
          </a:xfrm>
          <a:prstGeom prst="rect">
            <a:avLst/>
          </a:prstGeom>
          <a:ln>
            <a:noFill/>
          </a:ln>
        </p:spPr>
      </p:pic>
      <p:pic>
        <p:nvPicPr>
          <p:cNvPr id="53" name="Picture 52"/>
          <p:cNvPicPr/>
          <p:nvPr/>
        </p:nvPicPr>
        <p:blipFill>
          <a:blip r:embed="rId7"/>
          <a:stretch/>
        </p:blipFill>
        <p:spPr>
          <a:xfrm>
            <a:off x="7617240" y="2579400"/>
            <a:ext cx="1254600" cy="1092240"/>
          </a:xfrm>
          <a:prstGeom prst="rect">
            <a:avLst/>
          </a:prstGeom>
          <a:ln>
            <a:noFill/>
          </a:ln>
        </p:spPr>
      </p:pic>
      <p:pic>
        <p:nvPicPr>
          <p:cNvPr id="54" name="Picture 53"/>
          <p:cNvPicPr/>
          <p:nvPr/>
        </p:nvPicPr>
        <p:blipFill>
          <a:blip r:embed="rId8"/>
          <a:stretch/>
        </p:blipFill>
        <p:spPr>
          <a:xfrm>
            <a:off x="6696000" y="2795400"/>
            <a:ext cx="920880" cy="1364040"/>
          </a:xfrm>
          <a:prstGeom prst="rect">
            <a:avLst/>
          </a:prstGeom>
          <a:ln>
            <a:noFill/>
          </a:ln>
        </p:spPr>
      </p:pic>
      <p:pic>
        <p:nvPicPr>
          <p:cNvPr id="55" name="Picture 54"/>
          <p:cNvPicPr/>
          <p:nvPr/>
        </p:nvPicPr>
        <p:blipFill>
          <a:blip r:embed="rId9"/>
          <a:stretch/>
        </p:blipFill>
        <p:spPr>
          <a:xfrm>
            <a:off x="432000" y="72000"/>
            <a:ext cx="1955160" cy="644040"/>
          </a:xfrm>
          <a:prstGeom prst="rect">
            <a:avLst/>
          </a:prstGeom>
          <a:ln>
            <a:noFill/>
          </a:ln>
        </p:spPr>
      </p:pic>
      <p:sp>
        <p:nvSpPr>
          <p:cNvPr id="56" name="CustomShape 12"/>
          <p:cNvSpPr/>
          <p:nvPr/>
        </p:nvSpPr>
        <p:spPr>
          <a:xfrm>
            <a:off x="2905987" y="3798643"/>
            <a:ext cx="3456000" cy="1043718"/>
          </a:xfrm>
          <a:prstGeom prst="roundRect">
            <a:avLst>
              <a:gd name="adj" fmla="val 16667"/>
            </a:avLst>
          </a:prstGeom>
          <a:ln w="38160">
            <a:solidFill>
              <a:srgbClr val="7030A0"/>
            </a:solidFill>
            <a:rou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7000"/>
              </a:lnSpc>
            </a:pPr>
            <a:r>
              <a:rPr lang="en-GB" sz="1200" b="0" u="sng" strike="noStrike" spc="-1" dirty="0">
                <a:solidFill>
                  <a:srgbClr val="000000"/>
                </a:solidFill>
                <a:uFillTx/>
                <a:latin typeface="Twinkl Cursive Looped Thin"/>
                <a:ea typeface="Trebuchet MS"/>
              </a:rPr>
              <a:t>Spanish</a:t>
            </a:r>
            <a:endParaRPr lang="en-GB" sz="1200" b="0" strike="noStrike" spc="-1" dirty="0">
              <a:latin typeface="Arial"/>
            </a:endParaRPr>
          </a:p>
          <a:p>
            <a:pPr>
              <a:lnSpc>
                <a:spcPct val="107000"/>
              </a:lnSpc>
            </a:pPr>
            <a:r>
              <a:rPr lang="en-GB" sz="1050" b="1" strike="noStrike" spc="-1" dirty="0">
                <a:solidFill>
                  <a:srgbClr val="000000"/>
                </a:solidFill>
                <a:latin typeface="Twinkl Cursive Looped Thin"/>
                <a:ea typeface="Trebuchet MS"/>
              </a:rPr>
              <a:t>In Spanish we will be:</a:t>
            </a:r>
            <a:endParaRPr lang="en-GB" sz="1050" b="0" strike="noStrike" spc="-1" dirty="0">
              <a:latin typeface="Arial"/>
            </a:endParaRPr>
          </a:p>
          <a:p>
            <a:pPr marL="171360" indent="-170640">
              <a:lnSpc>
                <a:spcPct val="107000"/>
              </a:lnSpc>
              <a:buClr>
                <a:srgbClr val="000000"/>
              </a:buClr>
              <a:buFont typeface="Arial"/>
              <a:buChar char="•"/>
            </a:pPr>
            <a:r>
              <a:rPr lang="en-GB" sz="1050" b="0" strike="noStrike" spc="-1" dirty="0">
                <a:solidFill>
                  <a:srgbClr val="000000"/>
                </a:solidFill>
                <a:latin typeface="Twinkl Cursive Looped Thin"/>
                <a:ea typeface="Trebuchet MS"/>
              </a:rPr>
              <a:t>Speaking and reading foods and drinks</a:t>
            </a:r>
            <a:endParaRPr lang="en-GB" sz="1050" b="0" strike="noStrike" spc="-1" dirty="0">
              <a:latin typeface="Arial"/>
            </a:endParaRPr>
          </a:p>
          <a:p>
            <a:pPr marL="171360" indent="-170640">
              <a:lnSpc>
                <a:spcPct val="107000"/>
              </a:lnSpc>
              <a:buClr>
                <a:srgbClr val="000000"/>
              </a:buClr>
              <a:buFont typeface="Arial"/>
              <a:buChar char="•"/>
            </a:pPr>
            <a:r>
              <a:rPr lang="en-GB" sz="1050" b="0" strike="noStrike" spc="-1" dirty="0">
                <a:solidFill>
                  <a:srgbClr val="000000"/>
                </a:solidFill>
                <a:latin typeface="Twinkl Cursive Looped Thin"/>
                <a:ea typeface="Trebuchet MS"/>
              </a:rPr>
              <a:t>Creating a Spanish menu using Microsoft Publisher</a:t>
            </a:r>
            <a:endParaRPr lang="en-GB" sz="1050" b="0" strike="noStrike" spc="-1" dirty="0">
              <a:latin typeface="Arial"/>
            </a:endParaRPr>
          </a:p>
          <a:p>
            <a:pPr marL="171360" indent="-170640">
              <a:lnSpc>
                <a:spcPct val="107000"/>
              </a:lnSpc>
              <a:buClr>
                <a:srgbClr val="000000"/>
              </a:buClr>
              <a:buFont typeface="Arial"/>
              <a:buChar char="•"/>
            </a:pPr>
            <a:r>
              <a:rPr lang="en-GB" sz="1050" b="0" strike="noStrike" spc="-1" dirty="0">
                <a:solidFill>
                  <a:srgbClr val="000000"/>
                </a:solidFill>
                <a:latin typeface="Twinkl Cursive Looped Thin"/>
                <a:ea typeface="Trebuchet MS"/>
              </a:rPr>
              <a:t>Cooking a Spanish delicacy</a:t>
            </a:r>
            <a:endParaRPr lang="en-GB" sz="1050" b="0" strike="noStrike" spc="-1" dirty="0">
              <a:latin typeface="Arial"/>
            </a:endParaRPr>
          </a:p>
          <a:p>
            <a:pPr>
              <a:lnSpc>
                <a:spcPct val="107000"/>
              </a:lnSpc>
            </a:pPr>
            <a:endParaRPr lang="en-GB" sz="1050" b="0" strike="noStrike" spc="-1" dirty="0">
              <a:latin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296</TotalTime>
  <Words>321</Words>
  <Application>Microsoft Office PowerPoint</Application>
  <PresentationFormat>On-screen Show (4:3)</PresentationFormat>
  <Paragraphs>47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DejaVu Sans</vt:lpstr>
      <vt:lpstr>Trebuchet MS</vt:lpstr>
      <vt:lpstr>Twinkl Cursive Looped</vt:lpstr>
      <vt:lpstr>Twinkl Cursive Looped Thin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Clare Wingrave</dc:creator>
  <dc:description/>
  <cp:lastModifiedBy>Tracy Fulham</cp:lastModifiedBy>
  <cp:revision>29</cp:revision>
  <dcterms:created xsi:type="dcterms:W3CDTF">2020-10-27T20:58:40Z</dcterms:created>
  <dcterms:modified xsi:type="dcterms:W3CDTF">2024-04-24T09:10:42Z</dcterms:modified>
  <dc:language>en-GB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On-screen Show (4:3)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1</vt:i4>
  </property>
</Properties>
</file>