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743120"/>
            <a:ext cx="77713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696760" y="128597"/>
            <a:ext cx="3756600" cy="1176846"/>
          </a:xfrm>
          <a:prstGeom prst="roundRect">
            <a:avLst>
              <a:gd name="adj" fmla="val 16667"/>
            </a:avLst>
          </a:prstGeom>
          <a:ln w="3816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Maths: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As mathematicians we will: 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Measure perimeter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Add/subtract fractions with the same denominator 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Recognise and write decimal equivalents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6507953" y="139126"/>
            <a:ext cx="2507400" cy="2286520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English writing texts: 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2759915" y="2916354"/>
            <a:ext cx="3658680" cy="1446352"/>
          </a:xfrm>
          <a:prstGeom prst="roundRect">
            <a:avLst>
              <a:gd name="adj" fmla="val 16667"/>
            </a:avLst>
          </a:prstGeom>
          <a:ln w="38160">
            <a:solidFill>
              <a:srgbClr val="00B05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Science: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As scientists we will be able to: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Identify how sounds are made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Find patterns between pitch and the object that created the sound</a:t>
            </a: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Learn what an electrical circuit is and construct one using basic electrical components 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6600240" y="2589215"/>
            <a:ext cx="2361240" cy="2156349"/>
          </a:xfrm>
          <a:prstGeom prst="roundRect">
            <a:avLst>
              <a:gd name="adj" fmla="val 16667"/>
            </a:avLst>
          </a:prstGeom>
          <a:ln w="28440">
            <a:solidFill>
              <a:schemeClr val="accent4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Reading:  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4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6500086" y="5119430"/>
            <a:ext cx="2523134" cy="1618329"/>
          </a:xfrm>
          <a:prstGeom prst="roundRect">
            <a:avLst>
              <a:gd name="adj" fmla="val 16667"/>
            </a:avLst>
          </a:prstGeom>
          <a:ln w="38160">
            <a:solidFill>
              <a:srgbClr val="FF00FF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PE: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PE we will be: </a:t>
            </a:r>
            <a:endParaRPr lang="en-GB" sz="1050" b="0" strike="noStrike" spc="-1" dirty="0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Travelling and balancing on apparatus in gymnastics</a:t>
            </a:r>
            <a:endParaRPr lang="en-GB" sz="1050" b="0" strike="noStrike" spc="-1" dirty="0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Invasion games in netball</a:t>
            </a: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GB" sz="10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FF0000"/>
                </a:solidFill>
                <a:latin typeface="Twinkl Cursive Looped Thin"/>
                <a:ea typeface="Trebuchet MS"/>
              </a:rPr>
              <a:t>Children should come in wearing their PE kit on Monday and Friday. 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144000" y="1182960"/>
            <a:ext cx="2520000" cy="2246040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DejaVu Sans"/>
              </a:rPr>
              <a:t>History </a:t>
            </a:r>
          </a:p>
          <a:p>
            <a:pPr>
              <a:lnSpc>
                <a:spcPct val="100000"/>
              </a:lnSpc>
            </a:pPr>
            <a:r>
              <a:rPr lang="en-GB" sz="105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As historians we will be able to: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Explain and identify where in history the Anglo Saxons were</a:t>
            </a:r>
            <a:endParaRPr lang="en-GB" sz="1050" strike="noStrike" spc="-1" dirty="0">
              <a:solidFill>
                <a:srgbClr val="000000"/>
              </a:solidFill>
              <a:latin typeface="Twinkl Cursive Looped Thin"/>
              <a:ea typeface="DejaVu Sans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Identify on a map where the Anglo Saxon came from and where they settled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how the Saxons were able to invade and settle in the UK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the houses and villages by looking at artefacts and researching famous Anglo Saxon areas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1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1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0" strike="noStrike" spc="-1" dirty="0">
              <a:latin typeface="Arial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72000" y="3541500"/>
            <a:ext cx="2615220" cy="2448000"/>
          </a:xfrm>
          <a:prstGeom prst="roundRect">
            <a:avLst>
              <a:gd name="adj" fmla="val 16667"/>
            </a:avLst>
          </a:prstGeom>
          <a:ln w="3816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DT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As chefs, we will: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</a:t>
            </a: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 follow safety and food hygiene procedures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 Understand that food is grown, reared or caught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 Understand how to prepare and savoury dishes using a range of techniques such as peeling, blending, spreading etc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 </a:t>
            </a:r>
            <a:r>
              <a:rPr lang="en-GB" sz="11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 </a:t>
            </a: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Understand what a balance diet includes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4761000" y="5514711"/>
            <a:ext cx="1612906" cy="1156278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Music:  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Create their own Blues song</a:t>
            </a:r>
          </a:p>
          <a:p>
            <a:pPr>
              <a:lnSpc>
                <a:spcPct val="107000"/>
              </a:lnSpc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Use </a:t>
            </a:r>
            <a:r>
              <a:rPr lang="en-GB" sz="1050" spc="-1" dirty="0" err="1">
                <a:solidFill>
                  <a:srgbClr val="000000"/>
                </a:solidFill>
                <a:latin typeface="Twinkl Cursive Looped Thin"/>
              </a:rPr>
              <a:t>Chranga</a:t>
            </a: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 to support them to use a glockenspiel</a:t>
            </a:r>
          </a:p>
        </p:txBody>
      </p:sp>
      <p:sp>
        <p:nvSpPr>
          <p:cNvPr id="46" name="CustomShape 9"/>
          <p:cNvSpPr/>
          <p:nvPr/>
        </p:nvSpPr>
        <p:spPr>
          <a:xfrm>
            <a:off x="2824560" y="4484829"/>
            <a:ext cx="3538186" cy="893995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Computing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computing, the children will create an animation using scratch. Throughout, they will learn to debug and evaluate their work.</a:t>
            </a:r>
            <a:endParaRPr lang="en-GB" sz="105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050" b="0" strike="noStrike" spc="-1" dirty="0"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2813400" y="5533008"/>
            <a:ext cx="1821420" cy="1137981"/>
          </a:xfrm>
          <a:prstGeom prst="roundRect">
            <a:avLst>
              <a:gd name="adj" fmla="val 16667"/>
            </a:avLst>
          </a:prstGeom>
          <a:ln w="38160"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RE:</a:t>
            </a:r>
            <a:endParaRPr lang="en-GB" sz="1400" b="0" strike="noStrike" spc="-1" dirty="0">
              <a:latin typeface="Arial"/>
            </a:endParaRPr>
          </a:p>
          <a:p>
            <a:pPr marL="360">
              <a:lnSpc>
                <a:spcPct val="107000"/>
              </a:lnSpc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RE, we will learn about the three birth rites in Christianity</a:t>
            </a: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 and u</a:t>
            </a: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nderstand the importance of Easter.</a:t>
            </a:r>
            <a:endParaRPr lang="en-GB" sz="1050" b="0" strike="noStrike" spc="-1" dirty="0">
              <a:latin typeface="Arial"/>
            </a:endParaRPr>
          </a:p>
          <a:p>
            <a:pPr marL="360">
              <a:lnSpc>
                <a:spcPct val="107000"/>
              </a:lnSpc>
            </a:pPr>
            <a:endParaRPr lang="en-GB" sz="1050" b="0" strike="noStrike" spc="-1" dirty="0">
              <a:latin typeface="Arial"/>
            </a:endParaRPr>
          </a:p>
        </p:txBody>
      </p:sp>
      <p:pic>
        <p:nvPicPr>
          <p:cNvPr id="48" name="Picture 19"/>
          <p:cNvPicPr/>
          <p:nvPr/>
        </p:nvPicPr>
        <p:blipFill>
          <a:blip r:embed="rId2"/>
          <a:stretch/>
        </p:blipFill>
        <p:spPr>
          <a:xfrm>
            <a:off x="144000" y="144000"/>
            <a:ext cx="604800" cy="587880"/>
          </a:xfrm>
          <a:prstGeom prst="rect">
            <a:avLst/>
          </a:prstGeom>
          <a:ln>
            <a:noFill/>
          </a:ln>
        </p:spPr>
      </p:pic>
      <p:sp>
        <p:nvSpPr>
          <p:cNvPr id="49" name="CustomShape 11"/>
          <p:cNvSpPr/>
          <p:nvPr/>
        </p:nvSpPr>
        <p:spPr>
          <a:xfrm>
            <a:off x="-151200" y="576000"/>
            <a:ext cx="3207960" cy="60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600" b="0" strike="noStrike" spc="-1">
                <a:solidFill>
                  <a:srgbClr val="000000"/>
                </a:solidFill>
                <a:latin typeface="Twinkl Cursive Looped"/>
                <a:ea typeface="DejaVu Sans"/>
              </a:rPr>
              <a:t>Mrs Pickard</a:t>
            </a:r>
            <a:endParaRPr lang="en-GB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000000"/>
                </a:solidFill>
                <a:latin typeface="Twinkl Cursive Looped"/>
                <a:ea typeface="DejaVu Sans"/>
              </a:rPr>
              <a:t>Spring 2023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50" name="Picture 58"/>
          <p:cNvPicPr/>
          <p:nvPr/>
        </p:nvPicPr>
        <p:blipFill>
          <a:blip r:embed="rId3"/>
          <a:stretch/>
        </p:blipFill>
        <p:spPr>
          <a:xfrm>
            <a:off x="576000" y="0"/>
            <a:ext cx="1800000" cy="592560"/>
          </a:xfrm>
          <a:prstGeom prst="rect">
            <a:avLst/>
          </a:prstGeom>
          <a:ln>
            <a:noFill/>
          </a:ln>
        </p:spPr>
      </p:pic>
      <p:sp>
        <p:nvSpPr>
          <p:cNvPr id="51" name="CustomShape 12"/>
          <p:cNvSpPr/>
          <p:nvPr/>
        </p:nvSpPr>
        <p:spPr>
          <a:xfrm>
            <a:off x="120780" y="6101999"/>
            <a:ext cx="2566440" cy="680145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Spanish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Spanish we will be</a:t>
            </a: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 looking at animals, (pet and farmyard) and colours.</a:t>
            </a:r>
            <a:endParaRPr lang="en-GB" sz="105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050" b="0" strike="noStrike" spc="-1" dirty="0">
              <a:latin typeface="Arial"/>
            </a:endParaRPr>
          </a:p>
        </p:txBody>
      </p:sp>
      <p:pic>
        <p:nvPicPr>
          <p:cNvPr id="52" name="Picture 51"/>
          <p:cNvPicPr/>
          <p:nvPr/>
        </p:nvPicPr>
        <p:blipFill>
          <a:blip r:embed="rId4"/>
          <a:stretch/>
        </p:blipFill>
        <p:spPr>
          <a:xfrm>
            <a:off x="7782056" y="560697"/>
            <a:ext cx="722880" cy="938880"/>
          </a:xfrm>
          <a:prstGeom prst="rect">
            <a:avLst/>
          </a:prstGeom>
          <a:ln>
            <a:noFill/>
          </a:ln>
        </p:spPr>
      </p:pic>
      <p:pic>
        <p:nvPicPr>
          <p:cNvPr id="53" name="Picture 52"/>
          <p:cNvPicPr/>
          <p:nvPr/>
        </p:nvPicPr>
        <p:blipFill>
          <a:blip r:embed="rId5"/>
          <a:stretch/>
        </p:blipFill>
        <p:spPr>
          <a:xfrm>
            <a:off x="6651540" y="651388"/>
            <a:ext cx="876600" cy="919800"/>
          </a:xfrm>
          <a:prstGeom prst="rect">
            <a:avLst/>
          </a:prstGeom>
          <a:ln>
            <a:noFill/>
          </a:ln>
        </p:spPr>
      </p:pic>
      <p:pic>
        <p:nvPicPr>
          <p:cNvPr id="54" name="Picture 53"/>
          <p:cNvPicPr/>
          <p:nvPr/>
        </p:nvPicPr>
        <p:blipFill>
          <a:blip r:embed="rId6"/>
          <a:stretch/>
        </p:blipFill>
        <p:spPr>
          <a:xfrm>
            <a:off x="7374960" y="1352761"/>
            <a:ext cx="619560" cy="951480"/>
          </a:xfrm>
          <a:prstGeom prst="rect">
            <a:avLst/>
          </a:prstGeom>
          <a:ln>
            <a:noFill/>
          </a:ln>
        </p:spPr>
      </p:pic>
      <p:pic>
        <p:nvPicPr>
          <p:cNvPr id="55" name="Picture 54"/>
          <p:cNvPicPr/>
          <p:nvPr/>
        </p:nvPicPr>
        <p:blipFill>
          <a:blip r:embed="rId7"/>
          <a:stretch/>
        </p:blipFill>
        <p:spPr>
          <a:xfrm>
            <a:off x="8218969" y="1279349"/>
            <a:ext cx="681120" cy="936000"/>
          </a:xfrm>
          <a:prstGeom prst="rect">
            <a:avLst/>
          </a:prstGeom>
          <a:ln>
            <a:noFill/>
          </a:ln>
        </p:spPr>
      </p:pic>
      <p:pic>
        <p:nvPicPr>
          <p:cNvPr id="56" name="Picture 55"/>
          <p:cNvPicPr/>
          <p:nvPr/>
        </p:nvPicPr>
        <p:blipFill>
          <a:blip r:embed="rId8"/>
          <a:stretch/>
        </p:blipFill>
        <p:spPr>
          <a:xfrm>
            <a:off x="6724620" y="3072162"/>
            <a:ext cx="794160" cy="1008000"/>
          </a:xfrm>
          <a:prstGeom prst="rect">
            <a:avLst/>
          </a:prstGeom>
          <a:ln>
            <a:noFill/>
          </a:ln>
        </p:spPr>
      </p:pic>
      <p:pic>
        <p:nvPicPr>
          <p:cNvPr id="57" name="Picture 56"/>
          <p:cNvPicPr/>
          <p:nvPr/>
        </p:nvPicPr>
        <p:blipFill>
          <a:blip r:embed="rId7"/>
          <a:stretch/>
        </p:blipFill>
        <p:spPr>
          <a:xfrm>
            <a:off x="8224020" y="2916354"/>
            <a:ext cx="720000" cy="989280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The Wreck of Zanzibar | Michael Morpurgo | 9781405255950">
            <a:extLst>
              <a:ext uri="{FF2B5EF4-FFF2-40B4-BE49-F238E27FC236}">
                <a16:creationId xmlns:a16="http://schemas.microsoft.com/office/drawing/2014/main" id="{0CF771EA-7C11-4ABC-80D1-3C7EAB8976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2" t="4576" r="17580" b="3006"/>
          <a:stretch/>
        </p:blipFill>
        <p:spPr bwMode="auto">
          <a:xfrm>
            <a:off x="7496874" y="3543925"/>
            <a:ext cx="709686" cy="11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stomShape 6">
            <a:extLst>
              <a:ext uri="{FF2B5EF4-FFF2-40B4-BE49-F238E27FC236}">
                <a16:creationId xmlns:a16="http://schemas.microsoft.com/office/drawing/2014/main" id="{0EF66FD7-03EF-491C-BF13-D24362A15164}"/>
              </a:ext>
            </a:extLst>
          </p:cNvPr>
          <p:cNvSpPr/>
          <p:nvPr/>
        </p:nvSpPr>
        <p:spPr>
          <a:xfrm>
            <a:off x="2789640" y="1499577"/>
            <a:ext cx="3684960" cy="1176846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u="sng" spc="-1" dirty="0">
                <a:solidFill>
                  <a:srgbClr val="000000"/>
                </a:solidFill>
                <a:latin typeface="Twinkl Cursive Looped Thin"/>
              </a:rPr>
              <a:t>Geography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Identify and label the features of a river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Understand what rivers have been used for in history and compare to what we use them for today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Complete a river study of the River </a:t>
            </a:r>
            <a:r>
              <a:rPr lang="en-GB" sz="1050" spc="-1" dirty="0" err="1">
                <a:solidFill>
                  <a:srgbClr val="000000"/>
                </a:solidFill>
                <a:latin typeface="Twinkl Cursive Looped Thin"/>
              </a:rPr>
              <a:t>Wandle</a:t>
            </a: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1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1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333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DejaVu Sans</vt:lpstr>
      <vt:lpstr>Symbol</vt:lpstr>
      <vt:lpstr>Trebuchet MS</vt:lpstr>
      <vt:lpstr>Twinkl Cursive Looped</vt:lpstr>
      <vt:lpstr>Twinkl Cursive Looped Thin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Clare Wingrave</dc:creator>
  <dc:description/>
  <cp:lastModifiedBy>Tracy Fulham</cp:lastModifiedBy>
  <cp:revision>40</cp:revision>
  <dcterms:created xsi:type="dcterms:W3CDTF">2020-10-27T20:58:40Z</dcterms:created>
  <dcterms:modified xsi:type="dcterms:W3CDTF">2024-01-31T14:40:35Z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