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33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807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770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856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429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819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488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34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80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05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420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C7DDB-1750-4F96-BB20-D5E18F5A9A8D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81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341" y="834276"/>
            <a:ext cx="2635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Twinkl Cursive Looped Thin" panose="02000000000000000000" pitchFamily="2" charset="0"/>
              </a:rPr>
              <a:t>Mr McMurray, Mrs Dubben, Mrs </a:t>
            </a:r>
            <a:r>
              <a:rPr lang="en-GB" sz="1400" dirty="0" err="1">
                <a:latin typeface="Twinkl Cursive Looped Thin" panose="02000000000000000000" pitchFamily="2" charset="0"/>
              </a:rPr>
              <a:t>Bellagh</a:t>
            </a:r>
            <a:r>
              <a:rPr lang="en-GB" sz="1400" dirty="0">
                <a:latin typeface="Twinkl Cursive Looped Thin" panose="02000000000000000000" pitchFamily="2" charset="0"/>
              </a:rPr>
              <a:t> ,Ms Chadwick (mornings) </a:t>
            </a:r>
          </a:p>
        </p:txBody>
      </p:sp>
      <p:sp>
        <p:nvSpPr>
          <p:cNvPr id="7" name="Text Box 5"/>
          <p:cNvSpPr txBox="1"/>
          <p:nvPr/>
        </p:nvSpPr>
        <p:spPr>
          <a:xfrm>
            <a:off x="2913915" y="120058"/>
            <a:ext cx="3538628" cy="1995631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Maths: </a:t>
            </a:r>
            <a:endParaRPr lang="en-GB" sz="1100" dirty="0"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100" b="1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As mathematicians we will be learning about: </a:t>
            </a:r>
            <a:endParaRPr lang="en-GB" sz="1100" dirty="0"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winkl Cursive Looped" panose="02000000000000000000"/>
              </a:rPr>
              <a:t>Fractions (+ - x ÷    fractions of amounts  fraction/decimal/percentage equivalents)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winkl Cursive Looped" panose="02000000000000000000"/>
              </a:rPr>
              <a:t>Decimals (+ - x ÷, rounding)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winkl Cursive Looped" panose="02000000000000000000"/>
              </a:rPr>
              <a:t>Percentages (% of amounts, solving problems in context)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winkl Cursive Looped" panose="02000000000000000000"/>
              </a:rPr>
              <a:t>Ratio (making comparative statements, scaling)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winkl Cursive Looped" panose="02000000000000000000"/>
              </a:rPr>
              <a:t>Algebra (using simple formulae, finding pairs of numbers that satisfy an equation)</a:t>
            </a:r>
          </a:p>
        </p:txBody>
      </p:sp>
      <p:sp>
        <p:nvSpPr>
          <p:cNvPr id="8" name="Text Box 6"/>
          <p:cNvSpPr txBox="1"/>
          <p:nvPr/>
        </p:nvSpPr>
        <p:spPr>
          <a:xfrm>
            <a:off x="6579013" y="160731"/>
            <a:ext cx="2362329" cy="2504145"/>
          </a:xfrm>
          <a:prstGeom prst="round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English: </a:t>
            </a:r>
            <a:endParaRPr lang="en-GB" sz="1100" dirty="0">
              <a:effectLst/>
              <a:latin typeface="Twinkl Cursive Looped Thin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5"/>
          <p:cNvSpPr txBox="1"/>
          <p:nvPr/>
        </p:nvSpPr>
        <p:spPr>
          <a:xfrm>
            <a:off x="2965123" y="2197971"/>
            <a:ext cx="3538628" cy="1555044"/>
          </a:xfrm>
          <a:prstGeom prst="round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Science</a:t>
            </a: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: </a:t>
            </a:r>
            <a:endParaRPr lang="en-GB" sz="1100" dirty="0"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r>
              <a:rPr lang="en-GB" sz="1100" b="1" dirty="0">
                <a:latin typeface="Twinkl Cursive Looped Thin" panose="02000000000000000000" pitchFamily="2" charset="0"/>
              </a:rPr>
              <a:t>As scientists we will be: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winkl Cursive Looped Thin" panose="02000000000000000000" pitchFamily="2" charset="0"/>
              </a:rPr>
              <a:t>describing how living things are classified into groups;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winkl Cursive Looped Thin" panose="02000000000000000000" pitchFamily="2" charset="0"/>
              </a:rPr>
              <a:t>explaining reasons for classifying living things according to particular characteristics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winkl Cursive Looped Thin" panose="02000000000000000000" pitchFamily="2" charset="0"/>
              </a:rPr>
              <a:t>exploring ways that microorganisms can be beneficial  as well as harmful</a:t>
            </a:r>
          </a:p>
        </p:txBody>
      </p:sp>
      <p:sp>
        <p:nvSpPr>
          <p:cNvPr id="10" name="Text Box 6"/>
          <p:cNvSpPr txBox="1"/>
          <p:nvPr/>
        </p:nvSpPr>
        <p:spPr>
          <a:xfrm>
            <a:off x="6579016" y="2782151"/>
            <a:ext cx="2362327" cy="1749240"/>
          </a:xfrm>
          <a:prstGeom prst="roundRect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Spellings: 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suffix ‘</a:t>
            </a:r>
            <a:r>
              <a:rPr lang="en-GB" sz="1000" dirty="0" err="1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ful</a:t>
            </a:r>
            <a:r>
              <a:rPr lang="en-GB" sz="100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’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words that are nouns and verbs 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w</a:t>
            </a:r>
            <a:r>
              <a:rPr lang="en-GB" sz="1000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ords spelt with </a:t>
            </a:r>
            <a:r>
              <a:rPr lang="en-GB" sz="1000" dirty="0" err="1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ou</a:t>
            </a:r>
            <a:r>
              <a:rPr lang="en-GB" sz="1000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 or ow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words with soft c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p</a:t>
            </a:r>
            <a:r>
              <a:rPr lang="en-GB" sz="1000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refix ‘un’ ‘dis’ ‘over’ ‘</a:t>
            </a:r>
            <a:r>
              <a:rPr lang="en-GB" sz="1000" dirty="0" err="1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im</a:t>
            </a:r>
            <a:r>
              <a:rPr lang="en-GB" sz="1000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’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words with f sound spelt with </a:t>
            </a:r>
            <a:r>
              <a:rPr lang="en-GB" sz="1000" dirty="0" err="1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ph</a:t>
            </a:r>
            <a:endParaRPr lang="en-GB" sz="1000" dirty="0"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r</a:t>
            </a:r>
            <a:r>
              <a:rPr lang="en-GB" sz="1000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evision of year 5/6 spelling words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000" dirty="0">
              <a:effectLst/>
              <a:latin typeface="Twinkl Cursive Looped" panose="0200000000000000000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5"/>
          <p:cNvSpPr txBox="1"/>
          <p:nvPr/>
        </p:nvSpPr>
        <p:spPr>
          <a:xfrm>
            <a:off x="7017570" y="4648665"/>
            <a:ext cx="1923771" cy="1993067"/>
          </a:xfrm>
          <a:prstGeom prst="roundRect">
            <a:avLst/>
          </a:prstGeom>
          <a:ln w="38100">
            <a:solidFill>
              <a:srgbClr val="FF00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PE: </a:t>
            </a:r>
            <a:endParaRPr lang="en-GB" sz="1100" dirty="0"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r>
              <a:rPr lang="en-GB" sz="1000" b="1" dirty="0">
                <a:latin typeface="Twinkl Cursive Looped Thin" panose="02000000000000000000" pitchFamily="2" charset="0"/>
              </a:rPr>
              <a:t> </a:t>
            </a:r>
            <a:endParaRPr lang="en-GB" sz="1000" dirty="0">
              <a:latin typeface="Twinkl Cursive Looped Thin" panose="02000000000000000000" pitchFamily="2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Twinkl Cursive Looped Thin" panose="02000000000000000000" pitchFamily="2" charset="0"/>
              </a:rPr>
              <a:t>Gymnastics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Netball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Invasion games</a:t>
            </a:r>
          </a:p>
          <a:p>
            <a:pPr lvl="0"/>
            <a:r>
              <a:rPr lang="en-GB" sz="1000" dirty="0">
                <a:solidFill>
                  <a:srgbClr val="FF0000"/>
                </a:solidFill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Please come to school wearing a New Valley PE kit on Wednesdays and Fridays (coach</a:t>
            </a:r>
            <a:r>
              <a:rPr lang="en-GB" sz="1000">
                <a:solidFill>
                  <a:srgbClr val="FF0000"/>
                </a:solidFill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) this term.</a:t>
            </a:r>
            <a:endParaRPr lang="en-GB" sz="1000" dirty="0">
              <a:solidFill>
                <a:srgbClr val="FF0000"/>
              </a:solidFill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 Box 5"/>
          <p:cNvSpPr txBox="1"/>
          <p:nvPr/>
        </p:nvSpPr>
        <p:spPr>
          <a:xfrm>
            <a:off x="142511" y="1564603"/>
            <a:ext cx="2644934" cy="1636438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400" u="sng" dirty="0">
                <a:latin typeface="Twinkl Cursive Looped Thin" panose="02000000000000000000" pitchFamily="2" charset="0"/>
              </a:rPr>
              <a:t>History / Geography: </a:t>
            </a:r>
            <a:endParaRPr lang="en-GB" sz="1400" dirty="0">
              <a:latin typeface="Twinkl Cursive Looped Thin" panose="02000000000000000000" pitchFamily="2" charset="0"/>
            </a:endParaRPr>
          </a:p>
          <a:p>
            <a:r>
              <a:rPr lang="en-GB" sz="1000" b="1" dirty="0">
                <a:latin typeface="Twinkl Cursive Looped Thin" panose="02000000000000000000" pitchFamily="2" charset="0"/>
              </a:rPr>
              <a:t>In history we will be: </a:t>
            </a:r>
            <a:endParaRPr lang="en-GB" sz="1000" dirty="0">
              <a:latin typeface="Twinkl Cursive Looped Thin" panose="02000000000000000000" pitchFamily="2" charset="0"/>
            </a:endParaRPr>
          </a:p>
          <a:p>
            <a:pPr lvl="0"/>
            <a:r>
              <a:rPr lang="en-GB" sz="1000" dirty="0">
                <a:latin typeface="Twinkl Cursive Looped Thin" panose="02000000000000000000" pitchFamily="2" charset="0"/>
              </a:rPr>
              <a:t>learning about early Islamic civilisation</a:t>
            </a:r>
          </a:p>
          <a:p>
            <a:pPr lvl="0"/>
            <a:endParaRPr lang="en-GB" sz="1000" dirty="0">
              <a:latin typeface="Twinkl Cursive Looped Thin" panose="02000000000000000000" pitchFamily="2" charset="0"/>
            </a:endParaRPr>
          </a:p>
          <a:p>
            <a:r>
              <a:rPr lang="en-US" sz="1000" b="1" dirty="0">
                <a:latin typeface="Twinkl Cursive Looped Thin" panose="02000000000000000000" pitchFamily="2" charset="0"/>
              </a:rPr>
              <a:t>In Geography we will be: finding out about</a:t>
            </a:r>
            <a:endParaRPr lang="en-GB" sz="1000" dirty="0">
              <a:latin typeface="Twinkl Cursive Looped Thin" panose="02000000000000000000" pitchFamily="2" charset="0"/>
            </a:endParaRPr>
          </a:p>
          <a:p>
            <a:r>
              <a:rPr lang="en-GB" sz="1000" dirty="0">
                <a:latin typeface="Twinkl Cursive Looped" panose="02000000000000000000"/>
              </a:rPr>
              <a:t>Extreme weather: impact on the environment and tourism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GB" sz="1000" dirty="0">
              <a:solidFill>
                <a:srgbClr val="FF0000"/>
              </a:solidFill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 Box 5"/>
          <p:cNvSpPr txBox="1"/>
          <p:nvPr/>
        </p:nvSpPr>
        <p:spPr>
          <a:xfrm>
            <a:off x="2965123" y="3824653"/>
            <a:ext cx="3487420" cy="938929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Art / Design and Technology: </a:t>
            </a:r>
            <a:endParaRPr lang="en-GB" sz="1100" dirty="0"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In Art we will be using ICT to create repeating patterns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In DT we will be exploring the hygienic preparation of food and ways to prevent bacteria forming.</a:t>
            </a:r>
            <a:endParaRPr lang="en-GB" sz="1100" dirty="0">
              <a:latin typeface="Comic Sans MS" panose="030F0702030302020204" pitchFamily="66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 Box 6"/>
          <p:cNvSpPr txBox="1"/>
          <p:nvPr/>
        </p:nvSpPr>
        <p:spPr>
          <a:xfrm>
            <a:off x="1632940" y="5016365"/>
            <a:ext cx="1637784" cy="1257665"/>
          </a:xfrm>
          <a:prstGeom prst="round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Music: 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100" b="1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In music we will be: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5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singing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5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improving our skills on the trumpet or trombone.</a:t>
            </a:r>
          </a:p>
        </p:txBody>
      </p:sp>
      <p:sp>
        <p:nvSpPr>
          <p:cNvPr id="15" name="Text Box 5"/>
          <p:cNvSpPr txBox="1"/>
          <p:nvPr/>
        </p:nvSpPr>
        <p:spPr>
          <a:xfrm>
            <a:off x="3352473" y="4810572"/>
            <a:ext cx="1702592" cy="1845934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Wellbeing &amp; PSHE: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100" b="1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In PSHE and wellbeing we will be: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considering physical health and mental well-being (what affects mental health and ways to take care of it)</a:t>
            </a:r>
            <a:endParaRPr lang="en-GB" sz="1050" dirty="0"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900" dirty="0"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 Box 5"/>
          <p:cNvSpPr txBox="1"/>
          <p:nvPr/>
        </p:nvSpPr>
        <p:spPr>
          <a:xfrm>
            <a:off x="155574" y="3282244"/>
            <a:ext cx="2631871" cy="1636439"/>
          </a:xfrm>
          <a:prstGeom prst="round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400" u="sng" dirty="0">
                <a:latin typeface="Twinkl Cursive Looped Thin" panose="02000000000000000000" pitchFamily="2" charset="0"/>
              </a:rPr>
              <a:t>Outdoor learning: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Twinkl Cursive Looped Thin" panose="02000000000000000000" pitchFamily="2" charset="0"/>
              </a:rPr>
              <a:t>On alternate weeks we will be having ‘Woodland Wednesday’ activities or taking our learning outdoors. </a:t>
            </a:r>
            <a:r>
              <a:rPr lang="en-GB" sz="1000" dirty="0">
                <a:solidFill>
                  <a:srgbClr val="FF0000"/>
                </a:solidFill>
                <a:latin typeface="Twinkl Cursive Looped Thin" panose="02000000000000000000" pitchFamily="2" charset="0"/>
              </a:rPr>
              <a:t>Please come to school wearing full PE Kit  but ensure that your child is wearing long trousers and has a warm coat . They will need sensible shoes/ boots to change into. </a:t>
            </a:r>
            <a:endParaRPr lang="en-GB" sz="1000" dirty="0">
              <a:solidFill>
                <a:srgbClr val="FF0000"/>
              </a:solidFill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 Box 5"/>
          <p:cNvSpPr txBox="1"/>
          <p:nvPr/>
        </p:nvSpPr>
        <p:spPr>
          <a:xfrm>
            <a:off x="173282" y="4999886"/>
            <a:ext cx="1376187" cy="1232053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RE: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00" dirty="0">
                <a:latin typeface="Twinkl Cursive Looped Thin" panose="02000000000000000000" pitchFamily="2" charset="0"/>
              </a:rPr>
              <a:t>We will be learning about: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Islam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Christianity</a:t>
            </a:r>
            <a:endParaRPr lang="en-GB" sz="1100" dirty="0"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 Box 5"/>
          <p:cNvSpPr txBox="1"/>
          <p:nvPr/>
        </p:nvSpPr>
        <p:spPr>
          <a:xfrm>
            <a:off x="5150482" y="4810572"/>
            <a:ext cx="1785339" cy="1831160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Computing: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5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We will be learning about: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E-safety; Safer Internet day 6/2/24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Online communication (including privacy and security, digital footprints and self -image)</a:t>
            </a:r>
          </a:p>
        </p:txBody>
      </p:sp>
      <p:pic>
        <p:nvPicPr>
          <p:cNvPr id="20" name="Picture 19" descr="C:\Users\eswainson1.306\AppData\Local\Microsoft\Windows\INetCache\Content.MSO\CC98A735.t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493" y="165245"/>
            <a:ext cx="644835" cy="64670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AA6BFA-2CDF-4372-918C-C29106EE6E3F}"/>
              </a:ext>
            </a:extLst>
          </p:cNvPr>
          <p:cNvSpPr txBox="1"/>
          <p:nvPr/>
        </p:nvSpPr>
        <p:spPr>
          <a:xfrm>
            <a:off x="476447" y="1206301"/>
            <a:ext cx="2150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winkl Cursive Looped" panose="02000000000000000000" pitchFamily="2" charset="0"/>
              </a:rPr>
              <a:t>Spring Term 2024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04250" y="29064"/>
            <a:ext cx="19249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Y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24" name="Rectangle 23"/>
          <p:cNvSpPr/>
          <p:nvPr/>
        </p:nvSpPr>
        <p:spPr>
          <a:xfrm rot="476461">
            <a:off x="1693348" y="-1698"/>
            <a:ext cx="98890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9900CC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6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4432" y="567838"/>
            <a:ext cx="697514" cy="10560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17376" y="312637"/>
            <a:ext cx="649267" cy="99861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9188CB5-B4E2-42EF-A5A8-7C9578E7FB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78576" y="985320"/>
            <a:ext cx="495316" cy="81129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5878A92B-C640-4BF4-B378-2D7060C6C2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44351" y="1452660"/>
            <a:ext cx="866775" cy="112395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B58198C0-752B-4947-BBB8-CA64457EBDE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11719" y="1680739"/>
            <a:ext cx="606162" cy="895871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661290BB-E8A7-498D-A504-7620D31596F4}"/>
              </a:ext>
            </a:extLst>
          </p:cNvPr>
          <p:cNvSpPr txBox="1"/>
          <p:nvPr/>
        </p:nvSpPr>
        <p:spPr>
          <a:xfrm>
            <a:off x="202659" y="6286295"/>
            <a:ext cx="29632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Children’s Mental health week  5</a:t>
            </a:r>
            <a:r>
              <a:rPr lang="en-GB" sz="1400" baseline="30000" dirty="0"/>
              <a:t>th</a:t>
            </a:r>
            <a:r>
              <a:rPr lang="en-GB" sz="1400" dirty="0"/>
              <a:t>-9</a:t>
            </a:r>
            <a:r>
              <a:rPr lang="en-GB" sz="1400" baseline="30000" dirty="0"/>
              <a:t>th</a:t>
            </a:r>
            <a:r>
              <a:rPr lang="en-GB" sz="1400" dirty="0"/>
              <a:t> February</a:t>
            </a:r>
          </a:p>
        </p:txBody>
      </p:sp>
    </p:spTree>
    <p:extLst>
      <p:ext uri="{BB962C8B-B14F-4D97-AF65-F5344CB8AC3E}">
        <p14:creationId xmlns:p14="http://schemas.microsoft.com/office/powerpoint/2010/main" val="2299378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</TotalTime>
  <Words>416</Words>
  <Application>Microsoft Office PowerPoint</Application>
  <PresentationFormat>On-screen Show (4:3)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Times New Roman</vt:lpstr>
      <vt:lpstr>Trebuchet MS</vt:lpstr>
      <vt:lpstr>Twinkl Cursive Looped</vt:lpstr>
      <vt:lpstr>Twinkl Cursive Looped Thin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Wingrave</dc:creator>
  <cp:lastModifiedBy>Tracy Fulham</cp:lastModifiedBy>
  <cp:revision>33</cp:revision>
  <dcterms:created xsi:type="dcterms:W3CDTF">2020-10-27T20:58:40Z</dcterms:created>
  <dcterms:modified xsi:type="dcterms:W3CDTF">2024-01-31T11:24:31Z</dcterms:modified>
</cp:coreProperties>
</file>