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1743120"/>
            <a:ext cx="777132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219480" y="81360"/>
            <a:ext cx="3236040" cy="1417320"/>
          </a:xfrm>
          <a:prstGeom prst="roundRect">
            <a:avLst>
              <a:gd name="adj" fmla="val 16667"/>
            </a:avLst>
          </a:prstGeom>
          <a:ln w="38160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400" b="0" u="sng" strike="noStrike" spc="-1">
                <a:solidFill>
                  <a:srgbClr val="000000"/>
                </a:solidFill>
                <a:uFillTx/>
                <a:latin typeface="Twinkl Cursive Looped Thin"/>
                <a:ea typeface="Trebuchet MS"/>
              </a:rPr>
              <a:t>Maths: 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en-GB" sz="1050" b="1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As mathematicians we will: 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Recognise the value of each digit in a four digit number;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Round numbers to the closest 10. 100 or 1000;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Estimate;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Count in multiplies of 6, 7, 25 and 100.</a:t>
            </a:r>
            <a:endParaRPr lang="en-GB" sz="1050" b="0" strike="noStrike" spc="-1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6651000" y="120240"/>
            <a:ext cx="2435400" cy="1967760"/>
          </a:xfrm>
          <a:prstGeom prst="roundRect">
            <a:avLst>
              <a:gd name="adj" fmla="val 16667"/>
            </a:avLst>
          </a:prstGeom>
          <a:ln w="28440"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400" b="0" u="sng" strike="noStrike" spc="-1">
                <a:solidFill>
                  <a:srgbClr val="000000"/>
                </a:solidFill>
                <a:uFillTx/>
                <a:latin typeface="Twinkl Cursive Looped Thin"/>
                <a:ea typeface="Trebuchet MS"/>
              </a:rPr>
              <a:t>English writing texts: 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3240000" y="1872000"/>
            <a:ext cx="3275640" cy="2088000"/>
          </a:xfrm>
          <a:prstGeom prst="roundRect">
            <a:avLst>
              <a:gd name="adj" fmla="val 16667"/>
            </a:avLst>
          </a:prstGeom>
          <a:ln w="38160">
            <a:solidFill>
              <a:srgbClr val="00B05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400" b="0" u="sng" strike="noStrike" spc="-1" dirty="0">
                <a:solidFill>
                  <a:srgbClr val="000000"/>
                </a:solidFill>
                <a:uFillTx/>
                <a:latin typeface="Twinkl Cursive Looped Thin"/>
                <a:ea typeface="Trebuchet MS"/>
              </a:rPr>
              <a:t>Science: 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50" b="1" strike="noStrike" spc="-1" dirty="0">
                <a:solidFill>
                  <a:srgbClr val="000000"/>
                </a:solidFill>
                <a:latin typeface="Twinkl Cursive Looped Thin"/>
                <a:ea typeface="Trebuchet MS"/>
              </a:rPr>
              <a:t>As scientists we will be:</a:t>
            </a:r>
            <a:endParaRPr lang="en-GB" sz="1050" b="0" strike="noStrike" spc="-1" dirty="0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 dirty="0">
                <a:solidFill>
                  <a:srgbClr val="000000"/>
                </a:solidFill>
                <a:latin typeface="Twinkl Cursive Looped Thin"/>
                <a:ea typeface="Trebuchet MS"/>
              </a:rPr>
              <a:t>using classification keys to group, identify and name living things in our local environment;</a:t>
            </a:r>
            <a:endParaRPr lang="en-GB" sz="1050" b="0" strike="noStrike" spc="-1" dirty="0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 dirty="0">
                <a:solidFill>
                  <a:srgbClr val="000000"/>
                </a:solidFill>
                <a:latin typeface="Twinkl Cursive Looped Thin"/>
                <a:ea typeface="Trebuchet MS"/>
              </a:rPr>
              <a:t>observing how our environment may change and discuss the effects this has on living things;</a:t>
            </a:r>
            <a:endParaRPr lang="en-GB" sz="1050" b="0" strike="noStrike" spc="-1" dirty="0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 dirty="0">
                <a:solidFill>
                  <a:srgbClr val="000000"/>
                </a:solidFill>
                <a:latin typeface="Twinkl Cursive Looped Thin"/>
                <a:ea typeface="Trebuchet MS"/>
              </a:rPr>
              <a:t>interpreting and constructing food chains;</a:t>
            </a:r>
            <a:endParaRPr lang="en-GB" sz="1050" b="0" strike="noStrike" spc="-1" dirty="0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 dirty="0">
                <a:solidFill>
                  <a:srgbClr val="000000"/>
                </a:solidFill>
                <a:latin typeface="Twinkl Cursive Looped Thin"/>
                <a:ea typeface="Trebuchet MS"/>
              </a:rPr>
              <a:t>identifying teeth and explaining their function;</a:t>
            </a:r>
            <a:endParaRPr lang="en-GB" sz="1050" b="0" strike="noStrike" spc="-1" dirty="0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 dirty="0">
                <a:solidFill>
                  <a:srgbClr val="000000"/>
                </a:solidFill>
                <a:latin typeface="Twinkl Cursive Looped Thin"/>
                <a:ea typeface="Trebuchet MS"/>
              </a:rPr>
              <a:t>explaining the basic function of the human digestive system.</a:t>
            </a:r>
            <a:endParaRPr lang="en-GB" sz="10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050" b="0" strike="noStrike" spc="-1" dirty="0"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6731640" y="2137680"/>
            <a:ext cx="2225160" cy="1678320"/>
          </a:xfrm>
          <a:prstGeom prst="roundRect">
            <a:avLst>
              <a:gd name="adj" fmla="val 16667"/>
            </a:avLst>
          </a:prstGeom>
          <a:ln w="28440">
            <a:solidFill>
              <a:schemeClr val="accent4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400" b="0" u="sng" strike="noStrike" spc="-1">
                <a:solidFill>
                  <a:srgbClr val="000000"/>
                </a:solidFill>
                <a:uFillTx/>
                <a:latin typeface="Twinkl Cursive Looped Thin"/>
                <a:ea typeface="Trebuchet MS"/>
              </a:rPr>
              <a:t>Reading:  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7000"/>
              </a:lnSpc>
            </a:pPr>
            <a:endParaRPr lang="en-GB" sz="1400" b="0" strike="noStrike" spc="-1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2922840" y="4464000"/>
            <a:ext cx="2117160" cy="2232000"/>
          </a:xfrm>
          <a:prstGeom prst="roundRect">
            <a:avLst>
              <a:gd name="adj" fmla="val 16667"/>
            </a:avLst>
          </a:prstGeom>
          <a:ln w="38160">
            <a:solidFill>
              <a:srgbClr val="FF00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400" b="0" u="sng" strike="noStrike" spc="-1">
                <a:solidFill>
                  <a:srgbClr val="000000"/>
                </a:solidFill>
                <a:uFillTx/>
                <a:latin typeface="Twinkl Cursive Looped Thin"/>
                <a:ea typeface="Trebuchet MS"/>
              </a:rPr>
              <a:t>PE: 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50" b="1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In PE we will be: </a:t>
            </a:r>
            <a:endParaRPr lang="en-GB" sz="105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practising our cricket skills, including aiming, throwing and catching;</a:t>
            </a:r>
            <a:endParaRPr lang="en-GB" sz="105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attacking and defending in football.</a:t>
            </a:r>
            <a:endParaRPr lang="en-GB" sz="10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50" b="1" strike="noStrike" spc="-1">
                <a:solidFill>
                  <a:srgbClr val="FF0000"/>
                </a:solidFill>
                <a:latin typeface="Twinkl Cursive Looped Thin"/>
                <a:ea typeface="Trebuchet MS"/>
              </a:rPr>
              <a:t>Children should come to school wearing a New Valley PE kit on Monday and Friday. </a:t>
            </a:r>
            <a:endParaRPr lang="en-GB" sz="1050" b="0" strike="noStrike" spc="-1"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109080" y="1308960"/>
            <a:ext cx="2914920" cy="2651040"/>
          </a:xfrm>
          <a:prstGeom prst="roundRect">
            <a:avLst>
              <a:gd name="adj" fmla="val 16667"/>
            </a:avLst>
          </a:prstGeom>
          <a:ln w="38160">
            <a:solidFill>
              <a:srgbClr val="7030A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u="sng" strike="noStrike" spc="-1">
                <a:solidFill>
                  <a:srgbClr val="000000"/>
                </a:solidFill>
                <a:uFillTx/>
                <a:latin typeface="Twinkl Cursive Looped Thin"/>
                <a:ea typeface="DejaVu Sans"/>
              </a:rPr>
              <a:t>History / Geography: 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50" b="1" strike="noStrike" spc="-1">
                <a:solidFill>
                  <a:srgbClr val="000000"/>
                </a:solidFill>
                <a:latin typeface="Twinkl Cursive Looped Thin"/>
                <a:ea typeface="DejaVu Sans"/>
              </a:rPr>
              <a:t>As historians we will be: 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DejaVu Sans"/>
              </a:rPr>
              <a:t>researching the Roman Army;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DejaVu Sans"/>
              </a:rPr>
              <a:t>demonstrating how the Roman Empire grew;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DejaVu Sans"/>
              </a:rPr>
              <a:t>explaining what Britain looked like before and after the Roman invasion and considering any benefits.</a:t>
            </a:r>
            <a:endParaRPr lang="en-GB" sz="10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50" b="1" strike="noStrike" spc="-1">
                <a:solidFill>
                  <a:srgbClr val="000000"/>
                </a:solidFill>
                <a:latin typeface="Twinkl Cursive Looped Thin"/>
                <a:ea typeface="DejaVu Sans"/>
              </a:rPr>
              <a:t>As geographers we will be: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DejaVu Sans"/>
              </a:rPr>
              <a:t>locating continents and countries;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DejaVu Sans"/>
              </a:rPr>
              <a:t>comparing countries across the hemispheres;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DejaVu Sans"/>
              </a:rPr>
              <a:t>researching the effects of global warming.</a:t>
            </a:r>
            <a:endParaRPr lang="en-GB" sz="1050" b="0" strike="noStrike" spc="-1"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157320" y="4944600"/>
            <a:ext cx="2722680" cy="743400"/>
          </a:xfrm>
          <a:prstGeom prst="roundRect">
            <a:avLst>
              <a:gd name="adj" fmla="val 16667"/>
            </a:avLst>
          </a:prstGeom>
          <a:ln w="38160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400" b="0" u="sng" strike="noStrike" spc="-1">
                <a:solidFill>
                  <a:srgbClr val="000000"/>
                </a:solidFill>
                <a:uFillTx/>
                <a:latin typeface="Twinkl Cursive Looped Thin"/>
                <a:ea typeface="Trebuchet MS"/>
              </a:rPr>
              <a:t>Art:</a:t>
            </a:r>
            <a:endParaRPr lang="en-GB" sz="1400" b="0" strike="noStrike" spc="-1">
              <a:latin typeface="Arial"/>
            </a:endParaRPr>
          </a:p>
          <a:p>
            <a:pPr marL="171360" indent="-17100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1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In art we will be learning: </a:t>
            </a: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how to print to create a mosaic.</a:t>
            </a:r>
            <a:endParaRPr lang="en-GB" sz="1050" b="0" strike="noStrike" spc="-1">
              <a:latin typeface="Arial"/>
            </a:endParaRPr>
          </a:p>
        </p:txBody>
      </p:sp>
      <p:sp>
        <p:nvSpPr>
          <p:cNvPr id="45" name="CustomShape 8"/>
          <p:cNvSpPr/>
          <p:nvPr/>
        </p:nvSpPr>
        <p:spPr>
          <a:xfrm>
            <a:off x="7128000" y="3816000"/>
            <a:ext cx="1940400" cy="1728000"/>
          </a:xfrm>
          <a:prstGeom prst="roundRect">
            <a:avLst>
              <a:gd name="adj" fmla="val 16667"/>
            </a:avLst>
          </a:prstGeom>
          <a:ln w="28440"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200" b="0" u="sng" strike="noStrike" spc="-1">
                <a:solidFill>
                  <a:srgbClr val="000000"/>
                </a:solidFill>
                <a:uFillTx/>
                <a:latin typeface="Twinkl Cursive Looped Thin"/>
                <a:ea typeface="Trebuchet MS"/>
              </a:rPr>
              <a:t>Music:</a:t>
            </a:r>
            <a:endParaRPr lang="en-GB" sz="1200" b="0" strike="noStrike" spc="-1"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en-GB" sz="1200" b="1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In music we will be:</a:t>
            </a:r>
            <a:endParaRPr lang="en-GB" sz="1200" b="0" strike="noStrike" spc="-1">
              <a:latin typeface="Arial"/>
            </a:endParaRPr>
          </a:p>
          <a:p>
            <a:pPr marL="171360" indent="-17100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exploring classical music through </a:t>
            </a:r>
            <a:r>
              <a:rPr lang="en-GB" sz="1200" b="0" i="1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BBC Ten Piece </a:t>
            </a:r>
            <a:r>
              <a:rPr lang="en-GB" sz="120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and describing music using musical vocabulary. </a:t>
            </a:r>
            <a:endParaRPr lang="en-GB" sz="1200" b="0" strike="noStrike" spc="-1">
              <a:latin typeface="Arial"/>
            </a:endParaRPr>
          </a:p>
          <a:p>
            <a:pPr>
              <a:lnSpc>
                <a:spcPct val="107000"/>
              </a:lnSpc>
            </a:pPr>
            <a:endParaRPr lang="en-GB" sz="1200" b="0" strike="noStrike" spc="-1">
              <a:latin typeface="Arial"/>
            </a:endParaRPr>
          </a:p>
        </p:txBody>
      </p:sp>
      <p:sp>
        <p:nvSpPr>
          <p:cNvPr id="46" name="CustomShape 9"/>
          <p:cNvSpPr/>
          <p:nvPr/>
        </p:nvSpPr>
        <p:spPr>
          <a:xfrm>
            <a:off x="7215120" y="5688000"/>
            <a:ext cx="1871280" cy="923968"/>
          </a:xfrm>
          <a:prstGeom prst="roundRect">
            <a:avLst>
              <a:gd name="adj" fmla="val 16667"/>
            </a:avLst>
          </a:prstGeom>
          <a:ln w="38160">
            <a:solidFill>
              <a:srgbClr val="7030A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200" b="0" u="sng" strike="noStrike" spc="-1" dirty="0">
                <a:solidFill>
                  <a:srgbClr val="000000"/>
                </a:solidFill>
                <a:uFillTx/>
                <a:latin typeface="Twinkl Cursive Looped Thin"/>
                <a:ea typeface="Trebuchet MS"/>
              </a:rPr>
              <a:t>Computing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en-GB" sz="1050" b="1" strike="noStrike" spc="-1" dirty="0">
                <a:solidFill>
                  <a:srgbClr val="000000"/>
                </a:solidFill>
                <a:latin typeface="Twinkl Cursive Looped Thin"/>
                <a:ea typeface="Trebuchet MS"/>
              </a:rPr>
              <a:t>In Computing we will:</a:t>
            </a:r>
            <a:endParaRPr lang="en-GB" sz="1050" b="0" strike="noStrike" spc="-1" dirty="0">
              <a:latin typeface="Arial"/>
            </a:endParaRPr>
          </a:p>
          <a:p>
            <a:pPr marL="171360" indent="-17064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 dirty="0">
                <a:solidFill>
                  <a:srgbClr val="000000"/>
                </a:solidFill>
                <a:latin typeface="Twinkl Cursive Looped Thin"/>
                <a:ea typeface="Trebuchet MS"/>
              </a:rPr>
              <a:t>understand how to stay safe whilst online</a:t>
            </a:r>
            <a:r>
              <a:rPr lang="en-GB" sz="1200" b="0" strike="noStrike" spc="-1" dirty="0">
                <a:solidFill>
                  <a:srgbClr val="000000"/>
                </a:solidFill>
                <a:latin typeface="Twinkl Cursive Looped Thin"/>
                <a:ea typeface="Trebuchet MS"/>
              </a:rPr>
              <a:t>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7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47" name="CustomShape 10"/>
          <p:cNvSpPr/>
          <p:nvPr/>
        </p:nvSpPr>
        <p:spPr>
          <a:xfrm>
            <a:off x="5112000" y="4460400"/>
            <a:ext cx="2016000" cy="2235600"/>
          </a:xfrm>
          <a:prstGeom prst="roundRect">
            <a:avLst>
              <a:gd name="adj" fmla="val 16667"/>
            </a:avLst>
          </a:prstGeom>
          <a:ln w="38160">
            <a:solidFill>
              <a:srgbClr val="00B05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u="sng" strike="noStrike" spc="-1">
                <a:solidFill>
                  <a:srgbClr val="000000"/>
                </a:solidFill>
                <a:uFillTx/>
                <a:latin typeface="Twinkl Cursive Looped Thin"/>
                <a:ea typeface="DejaVu Sans"/>
              </a:rPr>
              <a:t>Outdoor learning: </a:t>
            </a:r>
            <a:endParaRPr lang="en-GB" sz="14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DejaVu Sans"/>
              </a:rPr>
              <a:t>Every  week we will be taking part in ‘Woodland Wednesday’ activities.</a:t>
            </a:r>
            <a:endParaRPr lang="en-GB" sz="10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50" b="1" strike="noStrike" spc="-1">
                <a:solidFill>
                  <a:srgbClr val="FF0000"/>
                </a:solidFill>
                <a:latin typeface="Twinkl Cursive Looped Thin"/>
                <a:ea typeface="DejaVu Sans"/>
              </a:rPr>
              <a:t>Children will need sensible shoes to change into (e.g. walking boots or wellies), and appropriate clothing for the weather.</a:t>
            </a:r>
            <a:endParaRPr lang="en-GB" sz="1050" b="0" strike="noStrike" spc="-1">
              <a:latin typeface="Arial"/>
            </a:endParaRPr>
          </a:p>
        </p:txBody>
      </p:sp>
      <p:sp>
        <p:nvSpPr>
          <p:cNvPr id="48" name="CustomShape 11"/>
          <p:cNvSpPr/>
          <p:nvPr/>
        </p:nvSpPr>
        <p:spPr>
          <a:xfrm>
            <a:off x="144000" y="5832720"/>
            <a:ext cx="2739600" cy="863280"/>
          </a:xfrm>
          <a:prstGeom prst="roundRect">
            <a:avLst>
              <a:gd name="adj" fmla="val 16667"/>
            </a:avLst>
          </a:prstGeom>
          <a:ln w="3816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400" b="0" u="sng" strike="noStrike" spc="-1">
                <a:solidFill>
                  <a:srgbClr val="000000"/>
                </a:solidFill>
                <a:uFillTx/>
                <a:latin typeface="Twinkl Cursive Looped Thin"/>
                <a:ea typeface="Trebuchet MS"/>
              </a:rPr>
              <a:t>RE:</a:t>
            </a:r>
            <a:endParaRPr lang="en-GB" sz="1400" b="0" strike="noStrike" spc="-1">
              <a:latin typeface="Arial"/>
            </a:endParaRPr>
          </a:p>
          <a:p>
            <a:pPr marL="360">
              <a:lnSpc>
                <a:spcPct val="107000"/>
              </a:lnSpc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In RE, we will be learning about the origins of Judaism and explain the key beliefs.</a:t>
            </a:r>
            <a:endParaRPr lang="en-GB" sz="1050" b="0" strike="noStrike" spc="-1">
              <a:latin typeface="Arial"/>
            </a:endParaRPr>
          </a:p>
        </p:txBody>
      </p:sp>
      <p:pic>
        <p:nvPicPr>
          <p:cNvPr id="49" name="Picture 19"/>
          <p:cNvPicPr/>
          <p:nvPr/>
        </p:nvPicPr>
        <p:blipFill>
          <a:blip r:embed="rId2"/>
          <a:stretch/>
        </p:blipFill>
        <p:spPr>
          <a:xfrm>
            <a:off x="8361360" y="127440"/>
            <a:ext cx="604800" cy="587880"/>
          </a:xfrm>
          <a:prstGeom prst="rect">
            <a:avLst/>
          </a:prstGeom>
          <a:ln>
            <a:noFill/>
          </a:ln>
        </p:spPr>
      </p:pic>
      <p:sp>
        <p:nvSpPr>
          <p:cNvPr id="50" name="CustomShape 12"/>
          <p:cNvSpPr/>
          <p:nvPr/>
        </p:nvSpPr>
        <p:spPr>
          <a:xfrm>
            <a:off x="-151200" y="648000"/>
            <a:ext cx="3370680" cy="8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Twinkl Cursive Looped"/>
                <a:ea typeface="DejaVu Sans"/>
              </a:rPr>
              <a:t>Mrs Pickard | Mr Martin</a:t>
            </a:r>
            <a:endParaRPr lang="en-GB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Twinkl Cursive Looped"/>
                <a:ea typeface="DejaVu Sans"/>
              </a:rPr>
              <a:t>| Mrs Wheeler</a:t>
            </a:r>
            <a:endParaRPr lang="en-GB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600" b="0" strike="noStrike" spc="-1">
              <a:latin typeface="Arial"/>
            </a:endParaRPr>
          </a:p>
        </p:txBody>
      </p:sp>
      <p:pic>
        <p:nvPicPr>
          <p:cNvPr id="51" name="Picture 58"/>
          <p:cNvPicPr/>
          <p:nvPr/>
        </p:nvPicPr>
        <p:blipFill>
          <a:blip r:embed="rId3"/>
          <a:stretch/>
        </p:blipFill>
        <p:spPr>
          <a:xfrm>
            <a:off x="432000" y="72000"/>
            <a:ext cx="1954800" cy="643680"/>
          </a:xfrm>
          <a:prstGeom prst="rect">
            <a:avLst/>
          </a:prstGeom>
          <a:ln>
            <a:noFill/>
          </a:ln>
        </p:spPr>
      </p:pic>
      <p:sp>
        <p:nvSpPr>
          <p:cNvPr id="52" name="CustomShape 13"/>
          <p:cNvSpPr/>
          <p:nvPr/>
        </p:nvSpPr>
        <p:spPr>
          <a:xfrm>
            <a:off x="202680" y="4032000"/>
            <a:ext cx="2677320" cy="864000"/>
          </a:xfrm>
          <a:prstGeom prst="roundRect">
            <a:avLst>
              <a:gd name="adj" fmla="val 16667"/>
            </a:avLst>
          </a:prstGeom>
          <a:ln w="38160">
            <a:solidFill>
              <a:srgbClr val="7030A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200" b="0" u="sng" strike="noStrike" spc="-1">
                <a:solidFill>
                  <a:srgbClr val="000000"/>
                </a:solidFill>
                <a:uFillTx/>
                <a:latin typeface="Twinkl Cursive Looped Thin"/>
                <a:ea typeface="Trebuchet MS"/>
              </a:rPr>
              <a:t>Spanish</a:t>
            </a:r>
            <a:endParaRPr lang="en-GB" sz="1200" b="0" strike="noStrike" spc="-1"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en-GB" sz="1050" b="1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In Spanish we will be learning: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Trebuchet MS"/>
              </a:rPr>
              <a:t>Colours;</a:t>
            </a:r>
            <a:endParaRPr lang="en-GB" sz="1050" b="0" strike="noStrike" spc="-1">
              <a:latin typeface="Arial"/>
            </a:endParaRPr>
          </a:p>
          <a:p>
            <a:pPr marL="171360" indent="-17028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050" b="0" strike="noStrike" spc="-1">
                <a:solidFill>
                  <a:srgbClr val="000000"/>
                </a:solidFill>
                <a:latin typeface="Twinkl Cursive Looped Thin"/>
                <a:ea typeface="DejaVu Sans"/>
              </a:rPr>
              <a:t>Body parts.</a:t>
            </a:r>
            <a:endParaRPr lang="en-GB" sz="1050" b="0" strike="noStrike" spc="-1">
              <a:latin typeface="Arial"/>
            </a:endParaRPr>
          </a:p>
          <a:p>
            <a:pPr>
              <a:lnSpc>
                <a:spcPct val="107000"/>
              </a:lnSpc>
            </a:pPr>
            <a:endParaRPr lang="en-GB" sz="1050" b="0" strike="noStrike" spc="-1">
              <a:latin typeface="Arial"/>
            </a:endParaRPr>
          </a:p>
        </p:txBody>
      </p:sp>
      <p:pic>
        <p:nvPicPr>
          <p:cNvPr id="53" name="Picture 17"/>
          <p:cNvPicPr/>
          <p:nvPr/>
        </p:nvPicPr>
        <p:blipFill>
          <a:blip r:embed="rId4"/>
          <a:stretch/>
        </p:blipFill>
        <p:spPr>
          <a:xfrm>
            <a:off x="6984000" y="717120"/>
            <a:ext cx="695520" cy="866880"/>
          </a:xfrm>
          <a:prstGeom prst="rect">
            <a:avLst/>
          </a:prstGeom>
          <a:ln>
            <a:noFill/>
          </a:ln>
        </p:spPr>
      </p:pic>
      <p:pic>
        <p:nvPicPr>
          <p:cNvPr id="54" name="Picture 16"/>
          <p:cNvPicPr/>
          <p:nvPr/>
        </p:nvPicPr>
        <p:blipFill>
          <a:blip r:embed="rId5"/>
          <a:stretch/>
        </p:blipFill>
        <p:spPr>
          <a:xfrm>
            <a:off x="7632000" y="1167120"/>
            <a:ext cx="773280" cy="920880"/>
          </a:xfrm>
          <a:prstGeom prst="rect">
            <a:avLst/>
          </a:prstGeom>
          <a:ln>
            <a:noFill/>
          </a:ln>
        </p:spPr>
      </p:pic>
      <p:pic>
        <p:nvPicPr>
          <p:cNvPr id="55" name="Picture 20"/>
          <p:cNvPicPr/>
          <p:nvPr/>
        </p:nvPicPr>
        <p:blipFill>
          <a:blip r:embed="rId6"/>
          <a:stretch/>
        </p:blipFill>
        <p:spPr>
          <a:xfrm>
            <a:off x="7173000" y="2589480"/>
            <a:ext cx="675000" cy="1010520"/>
          </a:xfrm>
          <a:prstGeom prst="rect">
            <a:avLst/>
          </a:prstGeom>
          <a:ln>
            <a:noFill/>
          </a:ln>
        </p:spPr>
      </p:pic>
      <p:pic>
        <p:nvPicPr>
          <p:cNvPr id="56" name="Picture 6"/>
          <p:cNvPicPr/>
          <p:nvPr/>
        </p:nvPicPr>
        <p:blipFill>
          <a:blip r:embed="rId7"/>
          <a:stretch/>
        </p:blipFill>
        <p:spPr>
          <a:xfrm>
            <a:off x="7948800" y="2352960"/>
            <a:ext cx="811440" cy="124704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8"/>
          <a:stretch/>
        </p:blipFill>
        <p:spPr>
          <a:xfrm>
            <a:off x="8208000" y="720000"/>
            <a:ext cx="809640" cy="9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353</Words>
  <Application>Microsoft Office PowerPoint</Application>
  <PresentationFormat>On-screen Show (4:3)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Symbol</vt:lpstr>
      <vt:lpstr>Twinkl Cursive Looped</vt:lpstr>
      <vt:lpstr>Twinkl Cursive Looped Thin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Clare Wingrave</dc:creator>
  <dc:description/>
  <cp:lastModifiedBy>Nicole Pickard</cp:lastModifiedBy>
  <cp:revision>39</cp:revision>
  <dcterms:created xsi:type="dcterms:W3CDTF">2020-10-27T20:58:40Z</dcterms:created>
  <dcterms:modified xsi:type="dcterms:W3CDTF">2023-09-14T07:13:35Z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