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33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80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77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85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42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81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48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34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80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5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42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C7DDB-1750-4F96-BB20-D5E18F5A9A8D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1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78403" y="86780"/>
            <a:ext cx="2579958" cy="1057505"/>
            <a:chOff x="38760" y="-82728"/>
            <a:chExt cx="2847703" cy="1361812"/>
          </a:xfrm>
        </p:grpSpPr>
        <p:pic>
          <p:nvPicPr>
            <p:cNvPr id="1026" name="Picture 2" descr="Cathedral - Year 1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886"/>
            <a:stretch/>
          </p:blipFill>
          <p:spPr bwMode="auto">
            <a:xfrm>
              <a:off x="142505" y="-82728"/>
              <a:ext cx="2039605" cy="10164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38760" y="882741"/>
              <a:ext cx="2847703" cy="396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Twinkl Cursive Looped Thin" panose="02000000000000000000" pitchFamily="2" charset="0"/>
                </a:rPr>
                <a:t>Miss Weckmann and Mrs Morris</a:t>
              </a:r>
            </a:p>
          </p:txBody>
        </p:sp>
      </p:grpSp>
      <p:sp>
        <p:nvSpPr>
          <p:cNvPr id="7" name="Text Box 5"/>
          <p:cNvSpPr txBox="1"/>
          <p:nvPr/>
        </p:nvSpPr>
        <p:spPr>
          <a:xfrm>
            <a:off x="2890825" y="86780"/>
            <a:ext cx="3635810" cy="199716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ea typeface="Trebuchet MS" panose="020B0603020202020204" pitchFamily="34" charset="0"/>
                <a:cs typeface="Times New Roman" panose="02020603050405020304" pitchFamily="18" charset="0"/>
              </a:rPr>
              <a:t>Maths: </a:t>
            </a:r>
            <a:endParaRPr lang="en-GB" sz="1100" dirty="0">
              <a:effectLst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b="1" dirty="0">
                <a:effectLst/>
                <a:ea typeface="Trebuchet MS" panose="020B0603020202020204" pitchFamily="34" charset="0"/>
                <a:cs typeface="Times New Roman" panose="02020603050405020304" pitchFamily="18" charset="0"/>
              </a:rPr>
              <a:t>As mathematicians we will be: </a:t>
            </a:r>
            <a:endParaRPr lang="en-GB" sz="1100" dirty="0">
              <a:effectLst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050" dirty="0">
                <a:ea typeface="Trebuchet MS" panose="020B0603020202020204" pitchFamily="34" charset="0"/>
                <a:cs typeface="Times New Roman" panose="02020603050405020304" pitchFamily="18" charset="0"/>
              </a:rPr>
              <a:t>Recognising and using fractions, including tenths;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050" dirty="0">
                <a:ea typeface="Trebuchet MS" panose="020B0603020202020204" pitchFamily="34" charset="0"/>
                <a:cs typeface="Times New Roman" panose="02020603050405020304" pitchFamily="18" charset="0"/>
              </a:rPr>
              <a:t>Recording and comparing time in seconds, minutes and hours;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1050" dirty="0">
                <a:ea typeface="Trebuchet MS" panose="020B0603020202020204" pitchFamily="34" charset="0"/>
                <a:cs typeface="Times New Roman" panose="02020603050405020304" pitchFamily="18" charset="0"/>
              </a:rPr>
              <a:t>Identifying horizontal and vertical lines, and pairs of perpendicular and parallel lines;</a:t>
            </a:r>
            <a:endParaRPr lang="en-GB" sz="1050" dirty="0"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1050" dirty="0">
                <a:ea typeface="Trebuchet MS" panose="020B0603020202020204" pitchFamily="34" charset="0"/>
                <a:cs typeface="Times New Roman" panose="02020603050405020304" pitchFamily="18" charset="0"/>
              </a:rPr>
              <a:t>Measuring, comparing, adding and subtracting: lengths (m/cm/mm); mass (kg/g); volume/capacity (l/ml).</a:t>
            </a:r>
            <a:endParaRPr lang="en-GB" sz="1050" dirty="0"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1000" dirty="0">
              <a:effectLst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6"/>
          <p:cNvSpPr txBox="1"/>
          <p:nvPr/>
        </p:nvSpPr>
        <p:spPr>
          <a:xfrm>
            <a:off x="6620605" y="173669"/>
            <a:ext cx="2422475" cy="3858949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English:</a:t>
            </a:r>
            <a:b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en-GB" sz="1100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English, the books we will </a:t>
            </a:r>
            <a:br>
              <a:rPr lang="en-GB" sz="1100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en-GB" sz="1100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be studying are:</a:t>
            </a:r>
            <a:endParaRPr lang="en-GB" sz="1100" dirty="0">
              <a:effectLst/>
              <a:latin typeface="Twinkl Cursive Looped Thin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5"/>
          <p:cNvSpPr txBox="1"/>
          <p:nvPr/>
        </p:nvSpPr>
        <p:spPr>
          <a:xfrm>
            <a:off x="2974365" y="5890922"/>
            <a:ext cx="3554495" cy="880298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Science</a:t>
            </a: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en-GB" sz="1050" b="1" dirty="0">
                <a:latin typeface="Twinkl Cursive Looped Thin" panose="02000000000000000000" pitchFamily="2" charset="0"/>
              </a:rPr>
              <a:t>As scientists we will be:</a:t>
            </a:r>
            <a:endParaRPr lang="en-GB" sz="1050" dirty="0">
              <a:latin typeface="Twinkl Cursive Looped Thin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Studying plants and the functions of their different parts;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Looking at human nutrition and the skeletal system.</a:t>
            </a:r>
            <a:endParaRPr lang="en-GB" sz="105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6"/>
          <p:cNvSpPr txBox="1"/>
          <p:nvPr/>
        </p:nvSpPr>
        <p:spPr>
          <a:xfrm>
            <a:off x="2884842" y="2155971"/>
            <a:ext cx="3625015" cy="1579526"/>
          </a:xfrm>
          <a:prstGeom prst="roundRect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Reading:</a:t>
            </a:r>
            <a:br>
              <a:rPr lang="en-GB" sz="1800" u="sng" dirty="0">
                <a:effectLst/>
                <a:latin typeface="Twinkl Cursive Looped" panose="020000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000" dirty="0">
                <a:latin typeface="Twinkl Cursive Looped" panose="020000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GB" sz="1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hildren can change their reading book (from the class library) as often as necessary, and can also </a:t>
            </a:r>
            <a:r>
              <a:rPr lang="en-GB" sz="1000" dirty="0">
                <a:ea typeface="Calibri" panose="020F0502020204030204" pitchFamily="34" charset="0"/>
                <a:cs typeface="Calibri" panose="020F0502020204030204" pitchFamily="34" charset="0"/>
              </a:rPr>
              <a:t>borrow a book from the school library each week</a:t>
            </a:r>
            <a:r>
              <a:rPr lang="en-GB" sz="1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Everything will be put in their home learning wallet, which should be brought to school daily. </a:t>
            </a:r>
            <a:r>
              <a:rPr lang="en-GB" sz="10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Please continue to read with your child daily, ask them comprehension questions and sign their reading record to </a:t>
            </a:r>
            <a:r>
              <a:rPr lang="en-GB" sz="1000" b="1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show that they have read.</a:t>
            </a:r>
            <a:endParaRPr lang="en-AU" sz="1000" dirty="0">
              <a:solidFill>
                <a:srgbClr val="FF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10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5"/>
          <p:cNvSpPr txBox="1"/>
          <p:nvPr/>
        </p:nvSpPr>
        <p:spPr>
          <a:xfrm>
            <a:off x="6684853" y="4126816"/>
            <a:ext cx="2362329" cy="1692227"/>
          </a:xfrm>
          <a:prstGeom prst="roundRect">
            <a:avLst/>
          </a:prstGeom>
          <a:ln w="38100">
            <a:solidFill>
              <a:srgbClr val="FF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PE: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en-GB" sz="1000" b="1" dirty="0">
                <a:latin typeface="Twinkl Cursive Looped Thin" panose="02000000000000000000" pitchFamily="2" charset="0"/>
              </a:rPr>
              <a:t>In PE we will be: </a:t>
            </a:r>
            <a:endParaRPr lang="en-GB" sz="1000" dirty="0">
              <a:latin typeface="Twinkl Cursive Looped Thin" panose="02000000000000000000" pitchFamily="2" charset="0"/>
            </a:endParaRPr>
          </a:p>
          <a:p>
            <a:pPr lvl="0"/>
            <a:r>
              <a:rPr lang="en-GB" sz="1050" dirty="0">
                <a:solidFill>
                  <a:schemeClr val="tx1"/>
                </a:solidFill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Learning about athletics, and striking and fielding. </a:t>
            </a:r>
          </a:p>
          <a:p>
            <a:pPr lvl="0"/>
            <a:endParaRPr lang="en-GB" sz="1000" dirty="0">
              <a:solidFill>
                <a:srgbClr val="FF0000"/>
              </a:solidFill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GB" sz="1000" b="1" dirty="0">
                <a:solidFill>
                  <a:srgbClr val="FF0000"/>
                </a:solidFill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Children should come to school wearing a New Valley PE kit on Wednesday and Friday. </a:t>
            </a:r>
            <a:endParaRPr lang="en-GB" sz="1000" b="1" dirty="0">
              <a:solidFill>
                <a:srgbClr val="FF0000"/>
              </a:solidFill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5"/>
          <p:cNvSpPr txBox="1"/>
          <p:nvPr/>
        </p:nvSpPr>
        <p:spPr>
          <a:xfrm>
            <a:off x="152503" y="1527268"/>
            <a:ext cx="2628316" cy="1565890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u="sng" dirty="0"/>
              <a:t>History / Geography/MFL: </a:t>
            </a:r>
            <a:endParaRPr lang="en-GB" sz="1400" dirty="0"/>
          </a:p>
          <a:p>
            <a:r>
              <a:rPr lang="en-GB" sz="1000" b="1" dirty="0"/>
              <a:t>In History we will be: </a:t>
            </a:r>
            <a:endParaRPr lang="en-GB" sz="1000" dirty="0"/>
          </a:p>
          <a:p>
            <a:pPr lvl="0"/>
            <a:r>
              <a:rPr lang="en-GB" sz="1000" dirty="0"/>
              <a:t>Learning about ancient civilisations.</a:t>
            </a:r>
          </a:p>
          <a:p>
            <a:r>
              <a:rPr lang="en-US" sz="1000" b="1" dirty="0"/>
              <a:t>In Geography we will be:</a:t>
            </a:r>
            <a:endParaRPr lang="en-GB" sz="1000" dirty="0"/>
          </a:p>
          <a:p>
            <a:pPr lvl="0" algn="l">
              <a:spcAft>
                <a:spcPts val="800"/>
              </a:spcAft>
            </a:pPr>
            <a:r>
              <a:rPr lang="en-GB" sz="1000" dirty="0">
                <a:effectLst/>
              </a:rPr>
              <a:t>Learning about mountains and climate </a:t>
            </a:r>
            <a:r>
              <a:rPr lang="en-GB" sz="1000" dirty="0"/>
              <a:t>c</a:t>
            </a:r>
            <a:r>
              <a:rPr lang="en-GB" sz="1000" dirty="0">
                <a:effectLst/>
              </a:rPr>
              <a:t>hange.</a:t>
            </a:r>
            <a:br>
              <a:rPr lang="en-GB" sz="1000" dirty="0">
                <a:effectLst/>
              </a:rPr>
            </a:br>
            <a:r>
              <a:rPr lang="en-GB" sz="1000" b="1" dirty="0">
                <a:ea typeface="Calibri" panose="020F0502020204030204" pitchFamily="34" charset="0"/>
                <a:cs typeface="Times New Roman" panose="02020603050405020304" pitchFamily="18" charset="0"/>
              </a:rPr>
              <a:t>In MFL we will be:</a:t>
            </a:r>
            <a:br>
              <a:rPr lang="en-GB" sz="1000" b="1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000" dirty="0">
                <a:ea typeface="Calibri" panose="020F0502020204030204" pitchFamily="34" charset="0"/>
                <a:cs typeface="Times New Roman" panose="02020603050405020304" pitchFamily="18" charset="0"/>
              </a:rPr>
              <a:t>Learning about where I live and hobbies.</a:t>
            </a:r>
            <a:endParaRPr lang="en-AU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1000" dirty="0">
              <a:solidFill>
                <a:srgbClr val="FF0000"/>
              </a:solidFill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5"/>
          <p:cNvSpPr txBox="1"/>
          <p:nvPr/>
        </p:nvSpPr>
        <p:spPr>
          <a:xfrm>
            <a:off x="2974365" y="4801534"/>
            <a:ext cx="3538030" cy="1007273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Art / Design and Technology: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b="1" dirty="0">
                <a:effectLst/>
                <a:latin typeface="Twinkl Cursive Looped Thin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DT we will be:</a:t>
            </a:r>
            <a:br>
              <a:rPr lang="en-GB" sz="1000" b="1" dirty="0">
                <a:latin typeface="Twinkl Cursive Looped Thin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000" dirty="0">
                <a:latin typeface="Twinkl Cursive Looped Thin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GB" sz="1000" dirty="0">
                <a:effectLst/>
                <a:latin typeface="Twinkl Cursive Looped Thin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earning about</a:t>
            </a:r>
            <a:r>
              <a:rPr lang="en-GB" sz="1000" dirty="0">
                <a:latin typeface="Twinkl Cursive Looped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dirty="0"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echanisms, pneumatics, linkages and pulleys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b="1" dirty="0">
                <a:ea typeface="Trebuchet MS" panose="020B0603020202020204" pitchFamily="34" charset="0"/>
                <a:cs typeface="Times New Roman" panose="02020603050405020304" pitchFamily="18" charset="0"/>
              </a:rPr>
              <a:t>In Art we will be: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ea typeface="Trebuchet MS" panose="020B0603020202020204" pitchFamily="34" charset="0"/>
                <a:cs typeface="Times New Roman" panose="02020603050405020304" pitchFamily="18" charset="0"/>
              </a:rPr>
              <a:t>Learning about texture, line and tone.</a:t>
            </a:r>
          </a:p>
        </p:txBody>
      </p:sp>
      <p:sp>
        <p:nvSpPr>
          <p:cNvPr id="14" name="Text Box 6"/>
          <p:cNvSpPr txBox="1"/>
          <p:nvPr/>
        </p:nvSpPr>
        <p:spPr>
          <a:xfrm>
            <a:off x="6650677" y="5969120"/>
            <a:ext cx="2362329" cy="723901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Music: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b="1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Music we will be: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Learning to play the glockenspiel</a:t>
            </a:r>
            <a:r>
              <a:rPr lang="en-GB" sz="11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Text Box 5"/>
          <p:cNvSpPr txBox="1"/>
          <p:nvPr/>
        </p:nvSpPr>
        <p:spPr>
          <a:xfrm>
            <a:off x="178403" y="5702965"/>
            <a:ext cx="2647740" cy="1034975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Wellbeing &amp; PSHE: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b="1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PSHE and Wellbeing we will be: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50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Continuing to learn about ‘Zones of Regulation’, to help understand and regulate our emotions.</a:t>
            </a:r>
            <a:endParaRPr lang="en-GB" sz="9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5"/>
          <p:cNvSpPr txBox="1"/>
          <p:nvPr/>
        </p:nvSpPr>
        <p:spPr>
          <a:xfrm>
            <a:off x="152503" y="3247047"/>
            <a:ext cx="2663645" cy="1326862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u="sng" dirty="0"/>
              <a:t>Outdoor learning: </a:t>
            </a:r>
          </a:p>
          <a:p>
            <a:r>
              <a:rPr lang="en-GB" sz="1000" dirty="0"/>
              <a:t>Every week we will be taking part in ‘Woodland Wednesday’ activities.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Children should come to school wearing full PE kit, but ensure that your child is wearing long trousers and has a warm coat. They will need sensible shoes to change into. </a:t>
            </a:r>
            <a:endParaRPr lang="en-GB" sz="1000" b="1" dirty="0">
              <a:solidFill>
                <a:srgbClr val="FF0000"/>
              </a:solidFill>
              <a:effectLst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5"/>
          <p:cNvSpPr txBox="1"/>
          <p:nvPr/>
        </p:nvSpPr>
        <p:spPr>
          <a:xfrm>
            <a:off x="152502" y="4727798"/>
            <a:ext cx="2663645" cy="784552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u="sng" dirty="0">
                <a:ea typeface="Trebuchet MS" panose="020B0603020202020204" pitchFamily="34" charset="0"/>
                <a:cs typeface="Times New Roman" panose="02020603050405020304" pitchFamily="18" charset="0"/>
              </a:rPr>
              <a:t>RE: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b="1" dirty="0"/>
              <a:t>In RE we will be: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/>
              <a:t>Learning about religious perspectives on how and why we should care for our world. </a:t>
            </a:r>
            <a:endParaRPr lang="en-GB" sz="1000" b="1" dirty="0"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5"/>
          <p:cNvSpPr txBox="1"/>
          <p:nvPr/>
        </p:nvSpPr>
        <p:spPr>
          <a:xfrm>
            <a:off x="2988605" y="3874850"/>
            <a:ext cx="3521251" cy="784552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Computing: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50" b="1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Computing we will be:</a:t>
            </a:r>
            <a:br>
              <a:rPr lang="en-GB" sz="1050" b="1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Learning about databases and branches.</a:t>
            </a:r>
            <a:endParaRPr lang="en-GB" sz="1050" b="1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 descr="C:\Users\eswainson1.306\AppData\Local\Microsoft\Windows\INetCache\Content.MSO\CC98A735.t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582" y="2786"/>
            <a:ext cx="644835" cy="6467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AA6BFA-2CDF-4372-918C-C29106EE6E3F}"/>
              </a:ext>
            </a:extLst>
          </p:cNvPr>
          <p:cNvSpPr txBox="1"/>
          <p:nvPr/>
        </p:nvSpPr>
        <p:spPr>
          <a:xfrm>
            <a:off x="457897" y="1101290"/>
            <a:ext cx="2150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Summer Term 2023</a:t>
            </a:r>
          </a:p>
        </p:txBody>
      </p:sp>
      <p:pic>
        <p:nvPicPr>
          <p:cNvPr id="23" name="Graphic 22" descr="Badge 3 outline">
            <a:extLst>
              <a:ext uri="{FF2B5EF4-FFF2-40B4-BE49-F238E27FC236}">
                <a16:creationId xmlns:a16="http://schemas.microsoft.com/office/drawing/2014/main" id="{92262C39-399B-43EE-AE4F-49189630CD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11743" y="73763"/>
            <a:ext cx="914400" cy="914400"/>
          </a:xfrm>
          <a:prstGeom prst="rect">
            <a:avLst/>
          </a:prstGeom>
        </p:spPr>
      </p:pic>
      <p:pic>
        <p:nvPicPr>
          <p:cNvPr id="1030" name="Picture 6" descr="The Tin Forest: Amazon.co.uk: Ward, Helen, Anderson, Wayne: 9781848776678:  Books">
            <a:extLst>
              <a:ext uri="{FF2B5EF4-FFF2-40B4-BE49-F238E27FC236}">
                <a16:creationId xmlns:a16="http://schemas.microsoft.com/office/drawing/2014/main" id="{311B30A9-9E58-4D3D-A55E-4BF4E25A7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335" y="2566203"/>
            <a:ext cx="925284" cy="108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he Heart and the Bottle : Jeffers, Oliver, Jeffers, Oliver: Amazon.co.uk:  Books">
            <a:extLst>
              <a:ext uri="{FF2B5EF4-FFF2-40B4-BE49-F238E27FC236}">
                <a16:creationId xmlns:a16="http://schemas.microsoft.com/office/drawing/2014/main" id="{F8B32F27-AE7F-4513-BC8B-A060ABAD4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29" y="2530110"/>
            <a:ext cx="1166815" cy="120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 descr="Leon and the Place Between: Amazon.co.uk: Mcallister/Grahame Baker-Smith,  Angela, Baker-Smith, Grahame: Books">
            <a:extLst>
              <a:ext uri="{FF2B5EF4-FFF2-40B4-BE49-F238E27FC236}">
                <a16:creationId xmlns:a16="http://schemas.microsoft.com/office/drawing/2014/main" id="{83D8D545-44C0-48B1-B020-61D03F3D9AE2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335" y="980602"/>
            <a:ext cx="1033494" cy="1163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Voices in the Park : Browne, Anthony: Amazon.co.uk: Books">
            <a:extLst>
              <a:ext uri="{FF2B5EF4-FFF2-40B4-BE49-F238E27FC236}">
                <a16:creationId xmlns:a16="http://schemas.microsoft.com/office/drawing/2014/main" id="{8921FC05-30F6-4B15-8902-4A6C5C6DC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254" y="988163"/>
            <a:ext cx="977625" cy="1163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378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595</TotalTime>
  <Words>445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Times New Roman</vt:lpstr>
      <vt:lpstr>Trebuchet MS</vt:lpstr>
      <vt:lpstr>Twinkl Cursive Looped</vt:lpstr>
      <vt:lpstr>Twinkl Cursive Looped Thin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Isobel Weckmann</dc:creator>
  <cp:lastModifiedBy>Tracy Fulham</cp:lastModifiedBy>
  <cp:revision>24</cp:revision>
  <cp:lastPrinted>2022-04-25T10:41:52Z</cp:lastPrinted>
  <dcterms:created xsi:type="dcterms:W3CDTF">2020-10-27T20:58:40Z</dcterms:created>
  <dcterms:modified xsi:type="dcterms:W3CDTF">2023-05-25T12:07:41Z</dcterms:modified>
</cp:coreProperties>
</file>