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33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80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77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85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42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81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48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34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80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5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42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C7DDB-1750-4F96-BB20-D5E18F5A9A8D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1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89755" y="-7585"/>
            <a:ext cx="2362329" cy="1222794"/>
            <a:chOff x="25574" y="163932"/>
            <a:chExt cx="2847703" cy="1408031"/>
          </a:xfrm>
        </p:grpSpPr>
        <p:pic>
          <p:nvPicPr>
            <p:cNvPr id="1026" name="Picture 2" descr="Cathedral - Year 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512" y="163932"/>
              <a:ext cx="2644940" cy="10164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5574" y="969482"/>
              <a:ext cx="2847703" cy="602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Comic Sans MS" panose="030F0702030302020204" pitchFamily="66" charset="0"/>
                </a:rPr>
                <a:t>Mrs Brooks, Mrs Yassin</a:t>
              </a:r>
            </a:p>
            <a:p>
              <a:pPr algn="ctr"/>
              <a:r>
                <a:rPr lang="en-GB" sz="1400">
                  <a:latin typeface="Comic Sans MS" panose="030F0702030302020204" pitchFamily="66" charset="0"/>
                </a:rPr>
                <a:t>Miss Dadswell 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7" name="Text Box 5"/>
          <p:cNvSpPr txBox="1"/>
          <p:nvPr/>
        </p:nvSpPr>
        <p:spPr>
          <a:xfrm>
            <a:off x="2717059" y="120060"/>
            <a:ext cx="3760578" cy="1661498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u="sng" dirty="0">
                <a:effectLst/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Maths: </a:t>
            </a:r>
            <a:endParaRPr lang="en-GB" sz="1000" dirty="0">
              <a:effectLst/>
              <a:latin typeface="Comic Sans MS" panose="030F0702030302020204" pitchFamily="66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b="1" dirty="0">
                <a:effectLst/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As mathematicians we will be: </a:t>
            </a:r>
            <a:endParaRPr lang="en-GB" sz="1000" dirty="0">
              <a:effectLst/>
              <a:latin typeface="Comic Sans MS" panose="030F0702030302020204" pitchFamily="66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9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 about m</a:t>
            </a:r>
            <a:r>
              <a:rPr lang="en-GB" sz="9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easurement, including length, weight and volume.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9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Recognising and ordering numbers to 100.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9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Recognising the value of different coins and notes.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900" dirty="0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Learning about multiplication and division (grouping and sharing)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900" dirty="0">
                <a:effectLst/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Exploring </a:t>
            </a:r>
            <a:r>
              <a:rPr lang="en-GB" sz="900" dirty="0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fractions of shapes (finding half and quarter)</a:t>
            </a:r>
            <a:endParaRPr lang="en-GB" sz="900" dirty="0">
              <a:effectLst/>
              <a:latin typeface="Comic Sans MS" panose="030F0702030302020204" pitchFamily="66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6"/>
          <p:cNvSpPr txBox="1"/>
          <p:nvPr/>
        </p:nvSpPr>
        <p:spPr>
          <a:xfrm>
            <a:off x="6579014" y="120060"/>
            <a:ext cx="2362329" cy="2091138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English texts:   </a:t>
            </a:r>
            <a:endParaRPr lang="en-GB" sz="1100" dirty="0">
              <a:effectLst/>
              <a:latin typeface="Comic Sans MS" panose="030F0702030302020204" pitchFamily="66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1100" dirty="0">
              <a:effectLst/>
              <a:latin typeface="Comic Sans MS" panose="030F0702030302020204" pitchFamily="66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5"/>
          <p:cNvSpPr txBox="1"/>
          <p:nvPr/>
        </p:nvSpPr>
        <p:spPr>
          <a:xfrm>
            <a:off x="2907955" y="1904301"/>
            <a:ext cx="3487420" cy="1616452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u="sng" dirty="0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Science</a:t>
            </a:r>
            <a:r>
              <a:rPr lang="en-GB" sz="1200" u="sng" dirty="0">
                <a:effectLst/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: </a:t>
            </a:r>
            <a:endParaRPr lang="en-GB" sz="1050" dirty="0">
              <a:effectLst/>
              <a:latin typeface="Comic Sans MS" panose="030F0702030302020204" pitchFamily="66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en-GB" sz="1000" b="1" dirty="0">
                <a:latin typeface="Comic Sans MS" panose="030F0702030302020204" pitchFamily="66" charset="0"/>
              </a:rPr>
              <a:t>As scientists we will be: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>
                <a:latin typeface="Comic Sans MS" panose="030F0702030302020204" pitchFamily="66" charset="0"/>
              </a:rPr>
              <a:t>Discussing what weather is and observing weather patterns over time.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>
                <a:latin typeface="Comic Sans MS" panose="030F0702030302020204" pitchFamily="66" charset="0"/>
              </a:rPr>
              <a:t>Learning what climate means.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>
                <a:latin typeface="Comic Sans MS" panose="030F0702030302020204" pitchFamily="66" charset="0"/>
              </a:rPr>
              <a:t>Exploring seasonal changes across the year in the UK.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>
                <a:latin typeface="Comic Sans MS" panose="030F0702030302020204" pitchFamily="66" charset="0"/>
              </a:rPr>
              <a:t>Finding out about what animals and humans do during different seasons. </a:t>
            </a:r>
          </a:p>
        </p:txBody>
      </p:sp>
      <p:sp>
        <p:nvSpPr>
          <p:cNvPr id="10" name="Text Box 6"/>
          <p:cNvSpPr txBox="1"/>
          <p:nvPr/>
        </p:nvSpPr>
        <p:spPr>
          <a:xfrm>
            <a:off x="6579016" y="2328472"/>
            <a:ext cx="2362327" cy="2091138"/>
          </a:xfrm>
          <a:prstGeom prst="roundRect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u="sng" dirty="0">
                <a:effectLst/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Phonics: 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950" dirty="0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As a school we use the </a:t>
            </a:r>
            <a:r>
              <a:rPr lang="en-GB" sz="950" i="1" dirty="0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Little </a:t>
            </a:r>
            <a:r>
              <a:rPr lang="en-GB" sz="950" i="1" dirty="0" err="1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Wandle</a:t>
            </a:r>
            <a:r>
              <a:rPr lang="en-GB" sz="950" i="1" dirty="0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950" dirty="0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phonics scheme.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950" dirty="0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The children have whole class lessons.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950" dirty="0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The sounds and tricky words will be sent home every Friday with their home learning.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950" dirty="0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Children will bring home their reading book every Thursday. </a:t>
            </a:r>
            <a:r>
              <a:rPr lang="en-GB" sz="950" b="1" dirty="0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Please return these on Monday.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900" dirty="0">
              <a:effectLst/>
              <a:latin typeface="Comic Sans MS" panose="030F0702030302020204" pitchFamily="66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5"/>
          <p:cNvSpPr txBox="1"/>
          <p:nvPr/>
        </p:nvSpPr>
        <p:spPr>
          <a:xfrm>
            <a:off x="6895849" y="4588778"/>
            <a:ext cx="2045494" cy="2052954"/>
          </a:xfrm>
          <a:prstGeom prst="roundRect">
            <a:avLst/>
          </a:prstGeom>
          <a:ln w="38100">
            <a:solidFill>
              <a:srgbClr val="FF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PE: </a:t>
            </a:r>
            <a:endParaRPr lang="en-GB" sz="1100" dirty="0">
              <a:effectLst/>
              <a:latin typeface="Comic Sans MS" panose="030F0702030302020204" pitchFamily="66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en-GB" sz="950" b="1" dirty="0">
                <a:latin typeface="Comic Sans MS" panose="030F0702030302020204" pitchFamily="66" charset="0"/>
              </a:rPr>
              <a:t>In PE we will be: </a:t>
            </a:r>
            <a:endParaRPr lang="en-GB" sz="950" dirty="0"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950" dirty="0">
                <a:latin typeface="Comic Sans MS" panose="030F0702030302020204" pitchFamily="66" charset="0"/>
              </a:rPr>
              <a:t>Exploring running, jumping and throwing activities in athletics, and taking part in simple competitions and challenges. (Tuesday)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950" dirty="0">
                <a:latin typeface="Comic Sans MS" panose="030F0702030302020204" pitchFamily="66" charset="0"/>
              </a:rPr>
              <a:t>Swimming and developing water confidence. (Wednesday) </a:t>
            </a:r>
            <a:endParaRPr lang="en-GB" sz="950" dirty="0">
              <a:latin typeface="Comic Sans MS" panose="030F0702030302020204" pitchFamily="66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5"/>
          <p:cNvSpPr txBox="1"/>
          <p:nvPr/>
        </p:nvSpPr>
        <p:spPr>
          <a:xfrm>
            <a:off x="142511" y="1564602"/>
            <a:ext cx="2644934" cy="2001815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200" u="sng" dirty="0">
                <a:latin typeface="Comic Sans MS" panose="030F0702030302020204" pitchFamily="66" charset="0"/>
              </a:rPr>
              <a:t>History / Geography: </a:t>
            </a:r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900" b="1" dirty="0">
                <a:latin typeface="Comic Sans MS" panose="030F0702030302020204" pitchFamily="66" charset="0"/>
              </a:rPr>
              <a:t>In history we will be: </a:t>
            </a:r>
            <a:endParaRPr lang="en-GB" sz="900" dirty="0">
              <a:latin typeface="Comic Sans MS" panose="030F0702030302020204" pitchFamily="66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Learning about the history of transport.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Finding out about the local history of Croydon Airport.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Going on a school trip to a transport museum. </a:t>
            </a:r>
          </a:p>
          <a:p>
            <a:pPr lvl="0"/>
            <a:endParaRPr lang="en-GB" sz="900" dirty="0">
              <a:latin typeface="Comic Sans MS" panose="030F0702030302020204" pitchFamily="66" charset="0"/>
            </a:endParaRPr>
          </a:p>
          <a:p>
            <a:r>
              <a:rPr lang="en-US" sz="900" b="1" dirty="0">
                <a:latin typeface="Comic Sans MS" panose="030F0702030302020204" pitchFamily="66" charset="0"/>
              </a:rPr>
              <a:t>In geography we will be:</a:t>
            </a:r>
            <a:endParaRPr lang="en-GB" sz="900" dirty="0">
              <a:latin typeface="Comic Sans MS" panose="030F0702030302020204" pitchFamily="66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Learning about the </a:t>
            </a:r>
            <a:r>
              <a:rPr lang="en-GB" sz="900">
                <a:latin typeface="Comic Sans MS" panose="030F0702030302020204" pitchFamily="66" charset="0"/>
              </a:rPr>
              <a:t>world’s continents, </a:t>
            </a:r>
            <a:r>
              <a:rPr lang="en-GB" sz="900" dirty="0">
                <a:latin typeface="Comic Sans MS" panose="030F0702030302020204" pitchFamily="66" charset="0"/>
              </a:rPr>
              <a:t>and </a:t>
            </a:r>
            <a:r>
              <a:rPr lang="en-GB" sz="900">
                <a:latin typeface="Comic Sans MS" panose="030F0702030302020204" pitchFamily="66" charset="0"/>
              </a:rPr>
              <a:t>hot and cold </a:t>
            </a:r>
            <a:r>
              <a:rPr lang="en-GB" sz="900" dirty="0">
                <a:latin typeface="Comic Sans MS" panose="030F0702030302020204" pitchFamily="66" charset="0"/>
              </a:rPr>
              <a:t>countries.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900" dirty="0">
              <a:solidFill>
                <a:srgbClr val="FF0000"/>
              </a:solidFill>
              <a:effectLst/>
              <a:latin typeface="Comic Sans MS" panose="030F0702030302020204" pitchFamily="66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5"/>
          <p:cNvSpPr txBox="1"/>
          <p:nvPr/>
        </p:nvSpPr>
        <p:spPr>
          <a:xfrm>
            <a:off x="138630" y="3696320"/>
            <a:ext cx="3487420" cy="1526954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Art &amp; Design/ Design &amp; Technology: </a:t>
            </a:r>
            <a:endParaRPr lang="en-GB" sz="1100" dirty="0">
              <a:effectLst/>
              <a:latin typeface="Comic Sans MS" panose="030F0702030302020204" pitchFamily="66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b="1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art we will be: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Exploring pattern and texture.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effectLst/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Manipulating images using ICT.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1000" dirty="0">
              <a:latin typeface="Comic Sans MS" panose="030F0702030302020204" pitchFamily="66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b="1" dirty="0">
                <a:effectLst/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In DT we will be: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Learning about mechanisms and making moving mini-beast models. </a:t>
            </a:r>
            <a:endParaRPr lang="en-GB" sz="1100" dirty="0">
              <a:effectLst/>
              <a:latin typeface="Comic Sans MS" panose="030F0702030302020204" pitchFamily="66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6"/>
          <p:cNvSpPr txBox="1"/>
          <p:nvPr/>
        </p:nvSpPr>
        <p:spPr>
          <a:xfrm>
            <a:off x="1952037" y="5398841"/>
            <a:ext cx="1493845" cy="1077460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Music:  </a:t>
            </a:r>
          </a:p>
          <a:p>
            <a:pPr>
              <a:lnSpc>
                <a:spcPct val="107000"/>
              </a:lnSpc>
            </a:pPr>
            <a:r>
              <a:rPr lang="en-GB" sz="950" dirty="0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In music we will be learning about rhythm and how to play the recorder. </a:t>
            </a:r>
          </a:p>
        </p:txBody>
      </p:sp>
      <p:sp>
        <p:nvSpPr>
          <p:cNvPr id="15" name="Text Box 5"/>
          <p:cNvSpPr txBox="1"/>
          <p:nvPr/>
        </p:nvSpPr>
        <p:spPr>
          <a:xfrm>
            <a:off x="3702087" y="4818961"/>
            <a:ext cx="1724064" cy="1845934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Wellbeing &amp; PSHE: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dirty="0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We will be: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950" dirty="0">
                <a:effectLst/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Learning how to regulate our emotions.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950" dirty="0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Learning how to keep ourselves safe. </a:t>
            </a:r>
            <a:r>
              <a:rPr lang="en-GB" sz="950" dirty="0">
                <a:effectLst/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950" dirty="0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Recapping our school values. </a:t>
            </a:r>
            <a:endParaRPr lang="en-GB" sz="950" dirty="0">
              <a:effectLst/>
              <a:latin typeface="Comic Sans MS" panose="030F0702030302020204" pitchFamily="66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5"/>
          <p:cNvSpPr txBox="1"/>
          <p:nvPr/>
        </p:nvSpPr>
        <p:spPr>
          <a:xfrm>
            <a:off x="3799774" y="3712322"/>
            <a:ext cx="2631871" cy="943568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200" u="sng" dirty="0">
                <a:latin typeface="Comic Sans MS" panose="030F0702030302020204" pitchFamily="66" charset="0"/>
              </a:rPr>
              <a:t>Outdoor learning: </a:t>
            </a:r>
            <a:endParaRPr lang="en-GB" sz="1200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Comic Sans MS" panose="030F0702030302020204" pitchFamily="66" charset="0"/>
              </a:rPr>
              <a:t>Every week we will be taking part in ‘Woodland Wednesday’ outdoor learning activities, either in the woods or on school grounds. </a:t>
            </a:r>
          </a:p>
        </p:txBody>
      </p:sp>
      <p:sp>
        <p:nvSpPr>
          <p:cNvPr id="17" name="Text Box 5"/>
          <p:cNvSpPr txBox="1"/>
          <p:nvPr/>
        </p:nvSpPr>
        <p:spPr>
          <a:xfrm>
            <a:off x="153235" y="5398841"/>
            <a:ext cx="1542598" cy="1232053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RE: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950" dirty="0">
                <a:latin typeface="Comic Sans MS" panose="030F0702030302020204" pitchFamily="66" charset="0"/>
              </a:rPr>
              <a:t>In RE we will be learning about religious celebrations and festivals, finding out about Hinduism. </a:t>
            </a:r>
            <a:endParaRPr lang="en-GB" sz="950" b="1" dirty="0">
              <a:latin typeface="Comic Sans MS" panose="030F0702030302020204" pitchFamily="66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GB" sz="1100" b="1" dirty="0">
              <a:latin typeface="Comic Sans MS" panose="030F0702030302020204" pitchFamily="66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5"/>
          <p:cNvSpPr txBox="1"/>
          <p:nvPr/>
        </p:nvSpPr>
        <p:spPr>
          <a:xfrm>
            <a:off x="5552083" y="4825346"/>
            <a:ext cx="1217833" cy="1831160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Computing: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00" b="1" dirty="0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In computing we will be: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Creating media using digital painting.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Comic Sans MS" panose="030F0702030302020204" pitchFamily="66" charset="0"/>
                <a:ea typeface="Trebuchet MS" panose="020B0603020202020204" pitchFamily="34" charset="0"/>
                <a:cs typeface="Times New Roman" panose="02020603050405020304" pitchFamily="18" charset="0"/>
              </a:rPr>
              <a:t>Exploring animations. </a:t>
            </a:r>
          </a:p>
        </p:txBody>
      </p:sp>
      <p:pic>
        <p:nvPicPr>
          <p:cNvPr id="20" name="Picture 19" descr="C:\Users\eswainson1.306\AppData\Local\Microsoft\Windows\INetCache\Content.MSO\CC98A735.tm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582" y="2786"/>
            <a:ext cx="644835" cy="646702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AEB320A-DD6A-436E-B79E-F29CBCDCE790}"/>
              </a:ext>
            </a:extLst>
          </p:cNvPr>
          <p:cNvSpPr txBox="1"/>
          <p:nvPr/>
        </p:nvSpPr>
        <p:spPr>
          <a:xfrm>
            <a:off x="283082" y="1130319"/>
            <a:ext cx="2293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Summer Term 2023 </a:t>
            </a:r>
          </a:p>
        </p:txBody>
      </p:sp>
      <p:pic>
        <p:nvPicPr>
          <p:cNvPr id="23" name="Picture 2" descr="Lila and the Secret of Rain: 1: Amazon.co.uk: Conway, David, Daly, Jude:  Books">
            <a:extLst>
              <a:ext uri="{FF2B5EF4-FFF2-40B4-BE49-F238E27FC236}">
                <a16:creationId xmlns:a16="http://schemas.microsoft.com/office/drawing/2014/main" id="{12C8C7A7-7475-4D6D-BE89-7E7AF8715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423" y="502608"/>
            <a:ext cx="845184" cy="720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uby's Worry: A Big Bright Feelings Book: Amazon.co.uk: Percival, Tom,  Percival, Tom: Books">
            <a:extLst>
              <a:ext uri="{FF2B5EF4-FFF2-40B4-BE49-F238E27FC236}">
                <a16:creationId xmlns:a16="http://schemas.microsoft.com/office/drawing/2014/main" id="{EE219B40-1344-47DE-BF3A-E86248E01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604" y="1392334"/>
            <a:ext cx="634313" cy="803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raction Man Is Here: Amazon.co.uk: Grey, Mini: 9780099451099: Books">
            <a:extLst>
              <a:ext uri="{FF2B5EF4-FFF2-40B4-BE49-F238E27FC236}">
                <a16:creationId xmlns:a16="http://schemas.microsoft.com/office/drawing/2014/main" id="{B5313FA3-0384-4A81-883A-CD5A8DD25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858" y="1307951"/>
            <a:ext cx="779689" cy="89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Lost and Found: Amazon.co.uk: Jeffers, Oliver, Jeffers, Oliver: Books">
            <a:extLst>
              <a:ext uri="{FF2B5EF4-FFF2-40B4-BE49-F238E27FC236}">
                <a16:creationId xmlns:a16="http://schemas.microsoft.com/office/drawing/2014/main" id="{F22B2E0F-70D6-4C87-A209-D445C6BF8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086" y="566428"/>
            <a:ext cx="752166" cy="7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a surprise de Handa - Le Toboggan">
            <a:extLst>
              <a:ext uri="{FF2B5EF4-FFF2-40B4-BE49-F238E27FC236}">
                <a16:creationId xmlns:a16="http://schemas.microsoft.com/office/drawing/2014/main" id="{ABCD851F-88EE-46B1-8441-4E483E7DB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077" y="681147"/>
            <a:ext cx="797338" cy="66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Somebody Swallowed Stanley - Scholastic Shop">
            <a:extLst>
              <a:ext uri="{FF2B5EF4-FFF2-40B4-BE49-F238E27FC236}">
                <a16:creationId xmlns:a16="http://schemas.microsoft.com/office/drawing/2014/main" id="{2CB59CD3-AF5D-4D83-A608-C3FBA7FF5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488" y="1451771"/>
            <a:ext cx="773273" cy="68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378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407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Symbol</vt:lpstr>
      <vt:lpstr>Times New Roman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Wingrave</dc:creator>
  <cp:lastModifiedBy>Tracy Fulham</cp:lastModifiedBy>
  <cp:revision>25</cp:revision>
  <dcterms:created xsi:type="dcterms:W3CDTF">2020-10-27T20:58:40Z</dcterms:created>
  <dcterms:modified xsi:type="dcterms:W3CDTF">2023-05-25T11:26:31Z</dcterms:modified>
</cp:coreProperties>
</file>