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743120"/>
            <a:ext cx="77713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3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723400" y="144000"/>
            <a:ext cx="3756600" cy="1646640"/>
          </a:xfrm>
          <a:prstGeom prst="roundRect">
            <a:avLst>
              <a:gd name="adj" fmla="val 16667"/>
            </a:avLst>
          </a:prstGeom>
          <a:ln w="3816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Maths: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As mathematicians we will: 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Compare and order decimals</a:t>
            </a: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latin typeface="Arial"/>
              </a:rPr>
              <a:t>Convert, compare and calculate</a:t>
            </a:r>
            <a:r>
              <a:rPr lang="en-GB" sz="1050" spc="-1" dirty="0">
                <a:latin typeface="Arial"/>
              </a:rPr>
              <a:t> money </a:t>
            </a: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latin typeface="Arial"/>
              </a:rPr>
              <a:t>Measure, record and concert time, (analogue and digital.) </a:t>
            </a: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latin typeface="Arial"/>
              </a:rPr>
              <a:t>Identify angles and lines of symmetry </a:t>
            </a:r>
          </a:p>
          <a:p>
            <a:pPr marL="171360" indent="-1702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latin typeface="Arial"/>
              </a:rPr>
              <a:t>Plot co ordinates onto a grid and translate shapes</a:t>
            </a:r>
          </a:p>
        </p:txBody>
      </p:sp>
      <p:sp>
        <p:nvSpPr>
          <p:cNvPr id="39" name="CustomShape 2"/>
          <p:cNvSpPr/>
          <p:nvPr/>
        </p:nvSpPr>
        <p:spPr>
          <a:xfrm>
            <a:off x="6579000" y="120240"/>
            <a:ext cx="2507400" cy="2090160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English writing texts: 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2763000" y="2039689"/>
            <a:ext cx="3717000" cy="2085008"/>
          </a:xfrm>
          <a:prstGeom prst="roundRect">
            <a:avLst>
              <a:gd name="adj" fmla="val 16667"/>
            </a:avLst>
          </a:prstGeom>
          <a:ln w="38160">
            <a:solidFill>
              <a:srgbClr val="00B05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Science: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As scientists we will be able to:</a:t>
            </a:r>
          </a:p>
          <a:p>
            <a:pPr>
              <a:lnSpc>
                <a:spcPct val="100000"/>
              </a:lnSpc>
            </a:pPr>
            <a:r>
              <a:rPr lang="en-GB" sz="1050" b="1" spc="-1" dirty="0">
                <a:solidFill>
                  <a:srgbClr val="000000"/>
                </a:solidFill>
                <a:latin typeface="Twinkl Cursive Looped Thin"/>
              </a:rPr>
              <a:t>(Electricity)</a:t>
            </a:r>
            <a:endParaRPr lang="en-GB" sz="1050" b="0" strike="noStrike" spc="-1" dirty="0"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Identify the components of an electrical circuit</a:t>
            </a: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Investigate conductors and insulators</a:t>
            </a: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Design and build an electrical sign</a:t>
            </a:r>
          </a:p>
          <a:p>
            <a:pPr marL="1080">
              <a:lnSpc>
                <a:spcPct val="100000"/>
              </a:lnSpc>
              <a:buClr>
                <a:srgbClr val="000000"/>
              </a:buClr>
            </a:pPr>
            <a:r>
              <a:rPr lang="en-GB" sz="1050" b="1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(States of Matter)</a:t>
            </a:r>
            <a:endParaRPr lang="en-GB" sz="1050" b="1" strike="noStrike" spc="-1" dirty="0">
              <a:solidFill>
                <a:srgbClr val="000000"/>
              </a:solidFill>
              <a:latin typeface="Twinkl Cursive Looped Thin"/>
              <a:ea typeface="Trebuchet MS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Compare groups of materials – solids, liquids and gases</a:t>
            </a: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Observe how materials may change state</a:t>
            </a: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Describe the Water Cycle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6579000" y="2328480"/>
            <a:ext cx="2361240" cy="1918800"/>
          </a:xfrm>
          <a:prstGeom prst="roundRect">
            <a:avLst>
              <a:gd name="adj" fmla="val 16667"/>
            </a:avLst>
          </a:prstGeom>
          <a:ln w="28440">
            <a:solidFill>
              <a:schemeClr val="accent4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Reading:  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4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2723400" y="4261437"/>
            <a:ext cx="3155898" cy="1431757"/>
          </a:xfrm>
          <a:prstGeom prst="roundRect">
            <a:avLst>
              <a:gd name="adj" fmla="val 16667"/>
            </a:avLst>
          </a:prstGeom>
          <a:ln w="38160">
            <a:solidFill>
              <a:srgbClr val="FF00FF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PE: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PE we will be: </a:t>
            </a:r>
            <a:endParaRPr lang="en-GB" sz="1050" b="0" strike="noStrike" spc="-1" dirty="0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Striking and fielding </a:t>
            </a: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</a:t>
            </a:r>
            <a:r>
              <a:rPr lang="en-GB" sz="1050" spc="-1" dirty="0" err="1">
                <a:solidFill>
                  <a:srgbClr val="000000"/>
                </a:solidFill>
                <a:latin typeface="Twinkl Cursive Looped Thin"/>
                <a:ea typeface="Trebuchet MS"/>
              </a:rPr>
              <a:t>rounders</a:t>
            </a:r>
            <a:endParaRPr lang="en-GB" sz="1050" b="0" strike="noStrike" spc="-1" dirty="0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Throwing, focussing on accuracy</a:t>
            </a: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Focussing on technique with their jumps</a:t>
            </a:r>
            <a:endParaRPr lang="en-GB" sz="10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FF0000"/>
                </a:solidFill>
                <a:latin typeface="Twinkl Cursive Looped Thin"/>
                <a:ea typeface="Trebuchet MS"/>
              </a:rPr>
              <a:t>Children should come in wearing their PE kit on Monday and Friday. 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37440" y="1300553"/>
            <a:ext cx="2565152" cy="4303441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DejaVu Sans"/>
              </a:rPr>
              <a:t>History / Geography: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As historians we will be able to: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Explain and identify where in history the Anglo Saxons were</a:t>
            </a:r>
            <a:endParaRPr lang="en-GB" sz="1050" strike="noStrike" spc="-1" dirty="0">
              <a:solidFill>
                <a:srgbClr val="000000"/>
              </a:solidFill>
              <a:latin typeface="Twinkl Cursive Looped Thin"/>
              <a:ea typeface="DejaVu Sans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Identify on a map where the Anglo Saxon came from and where they settled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how the Saxons were able to invade and settle in the UK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the houses and villages by looking at artefacts and researching famous Anglo Saxon areas</a:t>
            </a:r>
          </a:p>
          <a:p>
            <a:pPr>
              <a:lnSpc>
                <a:spcPct val="100000"/>
              </a:lnSpc>
            </a:pPr>
            <a:r>
              <a:rPr lang="en-GB" sz="1050" b="1" spc="-1" dirty="0">
                <a:solidFill>
                  <a:srgbClr val="000000"/>
                </a:solidFill>
                <a:latin typeface="Twinkl Cursive Looped Thin"/>
              </a:rPr>
              <a:t>As geographers we will be able to: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how rivers are formed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Describe key aspects of human/physical geography including settlement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Use the term climate zone to name the different climates of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Understand what global warming is and the implications it has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1" spc="-1" dirty="0">
              <a:solidFill>
                <a:srgbClr val="000000"/>
              </a:solidFill>
              <a:latin typeface="Twinkl Cursive Looped Thin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50" b="0" strike="noStrike" spc="-1" dirty="0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6028117" y="5795622"/>
            <a:ext cx="3024000" cy="927360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Music:  </a:t>
            </a:r>
          </a:p>
          <a:p>
            <a:pPr>
              <a:lnSpc>
                <a:spcPct val="107000"/>
              </a:lnSpc>
            </a:pPr>
            <a:r>
              <a:rPr lang="en-GB" sz="1050" b="1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music we will be:</a:t>
            </a:r>
          </a:p>
          <a:p>
            <a:pPr>
              <a:lnSpc>
                <a:spcPct val="107000"/>
              </a:lnSpc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-using the app ‘Garage Band’ to create music</a:t>
            </a:r>
          </a:p>
          <a:p>
            <a:pPr>
              <a:lnSpc>
                <a:spcPct val="107000"/>
              </a:lnSpc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- Taking part in the Summer Festival </a:t>
            </a:r>
          </a:p>
        </p:txBody>
      </p:sp>
      <p:sp>
        <p:nvSpPr>
          <p:cNvPr id="46" name="CustomShape 9"/>
          <p:cNvSpPr/>
          <p:nvPr/>
        </p:nvSpPr>
        <p:spPr>
          <a:xfrm>
            <a:off x="6028117" y="4674642"/>
            <a:ext cx="3024000" cy="984240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Computing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Computing we will:</a:t>
            </a:r>
          </a:p>
          <a:p>
            <a:pPr marL="171450" indent="-171450">
              <a:lnSpc>
                <a:spcPct val="107000"/>
              </a:lnSpc>
              <a:buFontTx/>
              <a:buChar char="-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Using software to edit photos</a:t>
            </a:r>
          </a:p>
          <a:p>
            <a:pPr marL="171450" indent="-171450">
              <a:lnSpc>
                <a:spcPct val="107000"/>
              </a:lnSpc>
              <a:buFontTx/>
              <a:buChar char="-"/>
            </a:pPr>
            <a:r>
              <a:rPr lang="en-GB" sz="1050" spc="-1" dirty="0">
                <a:solidFill>
                  <a:srgbClr val="000000"/>
                </a:solidFill>
                <a:latin typeface="Twinkl Cursive Looped Thin"/>
              </a:rPr>
              <a:t>Use repetition to build games in Scratch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050" b="0" strike="noStrike" spc="-1" dirty="0"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154869" y="5714449"/>
            <a:ext cx="2447723" cy="999740"/>
          </a:xfrm>
          <a:prstGeom prst="roundRect">
            <a:avLst>
              <a:gd name="adj" fmla="val 16667"/>
            </a:avLst>
          </a:prstGeom>
          <a:ln w="38160"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RE:</a:t>
            </a:r>
            <a:endParaRPr lang="en-GB" sz="1400" b="0" strike="noStrike" spc="-1" dirty="0">
              <a:latin typeface="Arial"/>
            </a:endParaRPr>
          </a:p>
          <a:p>
            <a:pPr marL="360">
              <a:lnSpc>
                <a:spcPct val="107000"/>
              </a:lnSpc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RE, we will learn about Ascension and Pentecost as well as looking at Christian writings.</a:t>
            </a:r>
            <a:endParaRPr lang="en-GB" sz="1050" b="0" strike="noStrike" spc="-1" dirty="0">
              <a:latin typeface="Arial"/>
            </a:endParaRPr>
          </a:p>
          <a:p>
            <a:pPr marL="360">
              <a:lnSpc>
                <a:spcPct val="107000"/>
              </a:lnSpc>
            </a:pPr>
            <a:endParaRPr lang="en-GB" sz="1050" b="0" strike="noStrike" spc="-1" dirty="0">
              <a:latin typeface="Arial"/>
            </a:endParaRPr>
          </a:p>
        </p:txBody>
      </p:sp>
      <p:pic>
        <p:nvPicPr>
          <p:cNvPr id="48" name="Picture 19"/>
          <p:cNvPicPr/>
          <p:nvPr/>
        </p:nvPicPr>
        <p:blipFill>
          <a:blip r:embed="rId2"/>
          <a:stretch/>
        </p:blipFill>
        <p:spPr>
          <a:xfrm>
            <a:off x="144000" y="144000"/>
            <a:ext cx="604800" cy="587880"/>
          </a:xfrm>
          <a:prstGeom prst="rect">
            <a:avLst/>
          </a:prstGeom>
          <a:ln>
            <a:noFill/>
          </a:ln>
        </p:spPr>
      </p:pic>
      <p:sp>
        <p:nvSpPr>
          <p:cNvPr id="49" name="CustomShape 11"/>
          <p:cNvSpPr/>
          <p:nvPr/>
        </p:nvSpPr>
        <p:spPr>
          <a:xfrm>
            <a:off x="-151200" y="576000"/>
            <a:ext cx="3207960" cy="6140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600" b="0" strike="noStrike" spc="-1" dirty="0">
                <a:solidFill>
                  <a:srgbClr val="000000"/>
                </a:solidFill>
                <a:latin typeface="Twinkl Cursive Looped"/>
                <a:ea typeface="DejaVu Sans"/>
              </a:rPr>
              <a:t>Mrs Pickard</a:t>
            </a:r>
            <a:endParaRPr lang="en-GB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 dirty="0">
                <a:solidFill>
                  <a:srgbClr val="000000"/>
                </a:solidFill>
                <a:latin typeface="Twinkl Cursive Looped"/>
                <a:ea typeface="DejaVu Sans"/>
              </a:rPr>
              <a:t>Summer 2023</a:t>
            </a:r>
            <a:endParaRPr lang="en-GB" sz="1800" b="0" strike="noStrike" spc="-1" dirty="0">
              <a:latin typeface="Arial"/>
            </a:endParaRPr>
          </a:p>
        </p:txBody>
      </p:sp>
      <p:pic>
        <p:nvPicPr>
          <p:cNvPr id="50" name="Picture 58"/>
          <p:cNvPicPr/>
          <p:nvPr/>
        </p:nvPicPr>
        <p:blipFill>
          <a:blip r:embed="rId3"/>
          <a:stretch/>
        </p:blipFill>
        <p:spPr>
          <a:xfrm>
            <a:off x="576000" y="0"/>
            <a:ext cx="1800000" cy="592560"/>
          </a:xfrm>
          <a:prstGeom prst="rect">
            <a:avLst/>
          </a:prstGeom>
          <a:ln>
            <a:noFill/>
          </a:ln>
        </p:spPr>
      </p:pic>
      <p:sp>
        <p:nvSpPr>
          <p:cNvPr id="51" name="CustomShape 12"/>
          <p:cNvSpPr/>
          <p:nvPr/>
        </p:nvSpPr>
        <p:spPr>
          <a:xfrm>
            <a:off x="2723400" y="5876590"/>
            <a:ext cx="3155898" cy="823880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Spanish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Spanish we will create Spanish Menus using publisher after learning about food and drinks.</a:t>
            </a:r>
            <a:endParaRPr lang="en-GB" sz="1050" b="0" strike="noStrike" spc="-1" dirty="0">
              <a:latin typeface="Arial"/>
            </a:endParaRPr>
          </a:p>
        </p:txBody>
      </p:sp>
      <p:pic>
        <p:nvPicPr>
          <p:cNvPr id="23" name="Picture 22" descr="Beowulf: Amazon.co.uk: Morpurgo, Sir Michael, Foreman, Michael:  9781406348873: Book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132" y="1084232"/>
            <a:ext cx="598067" cy="982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The Lost Happy Endings: Amazon.co.uk: Duffy, Carol Ann, Ray, Jane:  9780747581062: Book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60" y="609289"/>
            <a:ext cx="755832" cy="99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Varmints: Amazon.co.uk: Ward, Helen: 9781848775053: Book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612" y="1244211"/>
            <a:ext cx="794989" cy="89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Shackleton's Journey: 1: Amazon.co.uk: William Grill: Books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107" y="550654"/>
            <a:ext cx="717009" cy="900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Weslandia: 1: Amazon.co.uk: Fleischman, Paul, Hawkes, Kevin: Book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408" y="2961914"/>
            <a:ext cx="1067857" cy="902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I Was a Rat!: Or, the Scarlet Slippers: Amazon.co.uk: Pullman, Philip: Books"/>
          <p:cNvPicPr/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397" y="2771955"/>
            <a:ext cx="876300" cy="1297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337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DejaVu Sans</vt:lpstr>
      <vt:lpstr>Symbol</vt:lpstr>
      <vt:lpstr>Trebuchet MS</vt:lpstr>
      <vt:lpstr>Twinkl Cursive Looped</vt:lpstr>
      <vt:lpstr>Twinkl Cursive Looped Thin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Clare Wingrave</dc:creator>
  <dc:description/>
  <cp:lastModifiedBy>Tracy Fulham</cp:lastModifiedBy>
  <cp:revision>43</cp:revision>
  <dcterms:created xsi:type="dcterms:W3CDTF">2020-10-27T20:58:40Z</dcterms:created>
  <dcterms:modified xsi:type="dcterms:W3CDTF">2023-03-29T10:27:35Z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