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66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02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5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14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78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64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168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44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0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34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42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89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64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34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7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64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4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CA785-78DF-4FF5-AA11-73B3440A86F9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5219E-AA8E-4DC2-A340-6B842CF516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547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724" y="1196698"/>
            <a:ext cx="1424176" cy="656549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2421" y="3116313"/>
            <a:ext cx="698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Kristen ITC" panose="03050502040202030202" pitchFamily="66" charset="0"/>
              </a:rPr>
              <a:t>NEWS</a:t>
            </a:r>
          </a:p>
        </p:txBody>
      </p:sp>
      <p:sp>
        <p:nvSpPr>
          <p:cNvPr id="18" name="Explosion 1 17"/>
          <p:cNvSpPr/>
          <p:nvPr/>
        </p:nvSpPr>
        <p:spPr>
          <a:xfrm rot="20471362">
            <a:off x="3114559" y="1100222"/>
            <a:ext cx="2738351" cy="27709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09781" y="3084269"/>
            <a:ext cx="1682675" cy="720090"/>
          </a:xfrm>
        </p:spPr>
        <p:txBody>
          <a:bodyPr>
            <a:norm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December </a:t>
            </a:r>
            <a:r>
              <a:rPr lang="en-GB" sz="16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-161749" y="-145382"/>
            <a:ext cx="742950" cy="69723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076" y="125358"/>
            <a:ext cx="3205605" cy="3000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Kristen ITC" panose="03050502040202030202" pitchFamily="66" charset="0"/>
              </a:rPr>
              <a:t>Attendance Champions</a:t>
            </a:r>
          </a:p>
          <a:p>
            <a:r>
              <a:rPr lang="en-GB" sz="11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     For December</a:t>
            </a:r>
            <a:endParaRPr lang="en-GB" sz="1100" dirty="0">
              <a:solidFill>
                <a:srgbClr val="002060"/>
              </a:solidFill>
              <a:latin typeface="Kristen ITC" panose="03050502040202030202" pitchFamily="66" charset="0"/>
            </a:endParaRPr>
          </a:p>
          <a:p>
            <a:r>
              <a:rPr lang="en-GB" sz="1100" b="1" dirty="0">
                <a:solidFill>
                  <a:srgbClr val="002060"/>
                </a:solidFill>
              </a:rPr>
              <a:t>1</a:t>
            </a:r>
            <a:r>
              <a:rPr lang="en-GB" sz="1100" b="1" baseline="30000" dirty="0">
                <a:solidFill>
                  <a:srgbClr val="002060"/>
                </a:solidFill>
              </a:rPr>
              <a:t>st</a:t>
            </a:r>
            <a:r>
              <a:rPr lang="en-GB" sz="1100" b="1" dirty="0">
                <a:solidFill>
                  <a:srgbClr val="002060"/>
                </a:solidFill>
              </a:rPr>
              <a:t> Place –  </a:t>
            </a:r>
            <a:r>
              <a:rPr lang="en-GB" sz="1100" b="1" dirty="0" smtClean="0">
                <a:solidFill>
                  <a:srgbClr val="002060"/>
                </a:solidFill>
              </a:rPr>
              <a:t>Y3  Pine Class  97.8%</a:t>
            </a:r>
            <a:endParaRPr lang="en-GB" sz="1100" b="1" dirty="0">
              <a:solidFill>
                <a:srgbClr val="002060"/>
              </a:solidFill>
            </a:endParaRPr>
          </a:p>
          <a:p>
            <a:r>
              <a:rPr lang="en-GB" sz="1050" dirty="0">
                <a:solidFill>
                  <a:srgbClr val="002060"/>
                </a:solidFill>
              </a:rPr>
              <a:t> 2</a:t>
            </a:r>
            <a:r>
              <a:rPr lang="en-GB" sz="1050" baseline="30000" dirty="0">
                <a:solidFill>
                  <a:srgbClr val="002060"/>
                </a:solidFill>
              </a:rPr>
              <a:t>nd</a:t>
            </a:r>
            <a:r>
              <a:rPr lang="en-GB" sz="1050" dirty="0">
                <a:solidFill>
                  <a:srgbClr val="002060"/>
                </a:solidFill>
              </a:rPr>
              <a:t> Place : </a:t>
            </a:r>
            <a:r>
              <a:rPr lang="en-GB" sz="1050" dirty="0" smtClean="0">
                <a:solidFill>
                  <a:srgbClr val="002060"/>
                </a:solidFill>
              </a:rPr>
              <a:t>Y5 Beech Class  96.9%</a:t>
            </a:r>
            <a:endParaRPr lang="en-GB" sz="1050" dirty="0">
              <a:solidFill>
                <a:srgbClr val="002060"/>
              </a:solidFill>
            </a:endParaRPr>
          </a:p>
          <a:p>
            <a:r>
              <a:rPr lang="en-GB" sz="1050" dirty="0">
                <a:solidFill>
                  <a:srgbClr val="002060"/>
                </a:solidFill>
              </a:rPr>
              <a:t> 3</a:t>
            </a:r>
            <a:r>
              <a:rPr lang="en-GB" sz="1050" baseline="30000" dirty="0">
                <a:solidFill>
                  <a:srgbClr val="002060"/>
                </a:solidFill>
              </a:rPr>
              <a:t>rd</a:t>
            </a:r>
            <a:r>
              <a:rPr lang="en-GB" sz="1050" dirty="0">
                <a:solidFill>
                  <a:srgbClr val="002060"/>
                </a:solidFill>
              </a:rPr>
              <a:t> Place :  </a:t>
            </a:r>
            <a:r>
              <a:rPr lang="en-GB" sz="1050" dirty="0" smtClean="0">
                <a:solidFill>
                  <a:srgbClr val="002060"/>
                </a:solidFill>
              </a:rPr>
              <a:t>Y4 Maple </a:t>
            </a:r>
            <a:r>
              <a:rPr lang="en-GB" sz="1050" dirty="0">
                <a:solidFill>
                  <a:srgbClr val="002060"/>
                </a:solidFill>
              </a:rPr>
              <a:t>Class  </a:t>
            </a:r>
            <a:r>
              <a:rPr lang="en-GB" sz="1050" dirty="0" smtClean="0">
                <a:solidFill>
                  <a:srgbClr val="002060"/>
                </a:solidFill>
              </a:rPr>
              <a:t>96.3%</a:t>
            </a:r>
            <a:endParaRPr lang="en-GB" sz="1050" dirty="0">
              <a:solidFill>
                <a:srgbClr val="002060"/>
              </a:solidFill>
            </a:endParaRPr>
          </a:p>
          <a:p>
            <a:r>
              <a:rPr lang="en-GB" sz="1050" dirty="0">
                <a:solidFill>
                  <a:srgbClr val="002060"/>
                </a:solidFill>
              </a:rPr>
              <a:t> 4</a:t>
            </a:r>
            <a:r>
              <a:rPr lang="en-GB" sz="1050" baseline="30000" dirty="0">
                <a:solidFill>
                  <a:srgbClr val="002060"/>
                </a:solidFill>
              </a:rPr>
              <a:t>th</a:t>
            </a:r>
            <a:r>
              <a:rPr lang="en-GB" sz="1050" dirty="0">
                <a:solidFill>
                  <a:srgbClr val="002060"/>
                </a:solidFill>
              </a:rPr>
              <a:t>  Place:  YR Cherry Class  </a:t>
            </a:r>
            <a:r>
              <a:rPr lang="en-GB" sz="1050" dirty="0" smtClean="0">
                <a:solidFill>
                  <a:srgbClr val="002060"/>
                </a:solidFill>
              </a:rPr>
              <a:t>95.1%</a:t>
            </a:r>
            <a:endParaRPr lang="en-GB" sz="1050" dirty="0">
              <a:solidFill>
                <a:srgbClr val="002060"/>
              </a:solidFill>
            </a:endParaRPr>
          </a:p>
          <a:p>
            <a:r>
              <a:rPr lang="en-GB" sz="1050" dirty="0">
                <a:solidFill>
                  <a:srgbClr val="002060"/>
                </a:solidFill>
              </a:rPr>
              <a:t> 5</a:t>
            </a:r>
            <a:r>
              <a:rPr lang="en-GB" sz="1050" baseline="30000" dirty="0">
                <a:solidFill>
                  <a:srgbClr val="002060"/>
                </a:solidFill>
              </a:rPr>
              <a:t>th</a:t>
            </a:r>
            <a:r>
              <a:rPr lang="en-GB" sz="1050" dirty="0">
                <a:solidFill>
                  <a:srgbClr val="002060"/>
                </a:solidFill>
              </a:rPr>
              <a:t> Place:   </a:t>
            </a:r>
            <a:r>
              <a:rPr lang="en-GB" sz="1050" dirty="0" smtClean="0">
                <a:solidFill>
                  <a:srgbClr val="002060"/>
                </a:solidFill>
              </a:rPr>
              <a:t>Y6 Oak </a:t>
            </a:r>
            <a:r>
              <a:rPr lang="en-GB" sz="1050" dirty="0">
                <a:solidFill>
                  <a:srgbClr val="002060"/>
                </a:solidFill>
              </a:rPr>
              <a:t>Class </a:t>
            </a:r>
            <a:r>
              <a:rPr lang="en-GB" sz="1050" dirty="0" smtClean="0">
                <a:solidFill>
                  <a:srgbClr val="002060"/>
                </a:solidFill>
              </a:rPr>
              <a:t>93.7%</a:t>
            </a:r>
            <a:endParaRPr lang="en-GB" sz="1050" dirty="0">
              <a:solidFill>
                <a:srgbClr val="002060"/>
              </a:solidFill>
            </a:endParaRPr>
          </a:p>
          <a:p>
            <a:r>
              <a:rPr lang="en-GB" sz="1050" dirty="0">
                <a:solidFill>
                  <a:srgbClr val="002060"/>
                </a:solidFill>
              </a:rPr>
              <a:t> 6</a:t>
            </a:r>
            <a:r>
              <a:rPr lang="en-GB" sz="1050" baseline="30000" dirty="0">
                <a:solidFill>
                  <a:srgbClr val="002060"/>
                </a:solidFill>
              </a:rPr>
              <a:t>th</a:t>
            </a:r>
            <a:r>
              <a:rPr lang="en-GB" sz="1050" dirty="0">
                <a:solidFill>
                  <a:srgbClr val="002060"/>
                </a:solidFill>
              </a:rPr>
              <a:t> Place:   </a:t>
            </a:r>
            <a:r>
              <a:rPr lang="en-GB" sz="1050" dirty="0" smtClean="0">
                <a:solidFill>
                  <a:srgbClr val="002060"/>
                </a:solidFill>
              </a:rPr>
              <a:t>Y2 Ash  Class 93.3%</a:t>
            </a:r>
            <a:endParaRPr lang="en-GB" sz="1050" dirty="0">
              <a:solidFill>
                <a:srgbClr val="002060"/>
              </a:solidFill>
            </a:endParaRPr>
          </a:p>
          <a:p>
            <a:r>
              <a:rPr lang="en-GB" sz="1050" dirty="0">
                <a:solidFill>
                  <a:srgbClr val="002060"/>
                </a:solidFill>
              </a:rPr>
              <a:t> 7</a:t>
            </a:r>
            <a:r>
              <a:rPr lang="en-GB" sz="1050" baseline="30000" dirty="0">
                <a:solidFill>
                  <a:srgbClr val="002060"/>
                </a:solidFill>
              </a:rPr>
              <a:t>th</a:t>
            </a:r>
            <a:r>
              <a:rPr lang="en-GB" sz="1050" dirty="0">
                <a:solidFill>
                  <a:srgbClr val="002060"/>
                </a:solidFill>
              </a:rPr>
              <a:t> Place:   </a:t>
            </a:r>
            <a:r>
              <a:rPr lang="en-GB" sz="1050" dirty="0" smtClean="0">
                <a:solidFill>
                  <a:srgbClr val="002060"/>
                </a:solidFill>
              </a:rPr>
              <a:t>Y1 Willow </a:t>
            </a:r>
            <a:r>
              <a:rPr lang="en-GB" sz="1050" dirty="0">
                <a:solidFill>
                  <a:srgbClr val="002060"/>
                </a:solidFill>
              </a:rPr>
              <a:t>Class </a:t>
            </a:r>
            <a:r>
              <a:rPr lang="en-GB" sz="1050" dirty="0" smtClean="0">
                <a:solidFill>
                  <a:srgbClr val="002060"/>
                </a:solidFill>
              </a:rPr>
              <a:t>90.9%</a:t>
            </a:r>
            <a:endParaRPr lang="en-GB" sz="1050" dirty="0">
              <a:solidFill>
                <a:srgbClr val="002060"/>
              </a:solidFill>
            </a:endParaRPr>
          </a:p>
          <a:p>
            <a:r>
              <a:rPr lang="en-GB" sz="1050" b="1" dirty="0" smtClean="0">
                <a:solidFill>
                  <a:srgbClr val="002060"/>
                </a:solidFill>
              </a:rPr>
              <a:t>Well </a:t>
            </a:r>
            <a:r>
              <a:rPr lang="en-GB" sz="1050" b="1" dirty="0">
                <a:solidFill>
                  <a:srgbClr val="002060"/>
                </a:solidFill>
              </a:rPr>
              <a:t>done </a:t>
            </a:r>
            <a:r>
              <a:rPr lang="en-GB" sz="1050" b="1" dirty="0" smtClean="0">
                <a:solidFill>
                  <a:srgbClr val="002060"/>
                </a:solidFill>
              </a:rPr>
              <a:t>Pine Class! Both Pine and Cherry (R) classes were the overall key stage winners of the term.</a:t>
            </a:r>
            <a:endParaRPr lang="en-GB" sz="1050" b="1" dirty="0">
              <a:solidFill>
                <a:srgbClr val="002060"/>
              </a:solidFill>
            </a:endParaRPr>
          </a:p>
          <a:p>
            <a:r>
              <a:rPr lang="en-GB" sz="1050" dirty="0" smtClean="0">
                <a:solidFill>
                  <a:srgbClr val="002060"/>
                </a:solidFill>
              </a:rPr>
              <a:t>Remember - </a:t>
            </a:r>
            <a:r>
              <a:rPr lang="en-GB" sz="1050" dirty="0">
                <a:solidFill>
                  <a:srgbClr val="002060"/>
                </a:solidFill>
              </a:rPr>
              <a:t>our target is 96.5</a:t>
            </a:r>
            <a:r>
              <a:rPr lang="en-GB" sz="1050" dirty="0" smtClean="0">
                <a:solidFill>
                  <a:srgbClr val="002060"/>
                </a:solidFill>
              </a:rPr>
              <a:t>% Come on New Valley- let’s keep those figures up!  Every moment in school is a chance to improve your learning. Eat lots of vitamins this holiday and keep those bugs away!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7763" y="125358"/>
            <a:ext cx="595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Kristen ITC" panose="03050502040202030202" pitchFamily="66" charset="0"/>
              </a:rPr>
              <a:t>Coming up in </a:t>
            </a:r>
            <a:r>
              <a:rPr lang="en-GB" b="1" dirty="0" smtClean="0">
                <a:latin typeface="Kristen ITC" panose="03050502040202030202" pitchFamily="66" charset="0"/>
              </a:rPr>
              <a:t>January…</a:t>
            </a:r>
            <a:endParaRPr lang="en-GB" b="1" dirty="0">
              <a:latin typeface="Kristen ITC" panose="03050502040202030202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041" y="3746628"/>
            <a:ext cx="5307480" cy="16696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Kristen ITC" panose="03050502040202030202" pitchFamily="66" charset="0"/>
              </a:rPr>
              <a:t>Our Stars of the </a:t>
            </a:r>
            <a:r>
              <a:rPr lang="en-GB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Week - </a:t>
            </a:r>
            <a:r>
              <a:rPr lang="en-GB" sz="1100" dirty="0">
                <a:solidFill>
                  <a:srgbClr val="002060"/>
                </a:solidFill>
              </a:rPr>
              <a:t>nominated for going </a:t>
            </a:r>
            <a:r>
              <a:rPr lang="en-GB" sz="1000" dirty="0">
                <a:solidFill>
                  <a:srgbClr val="002060"/>
                </a:solidFill>
              </a:rPr>
              <a:t>above </a:t>
            </a:r>
            <a:r>
              <a:rPr lang="en-GB" sz="1050" dirty="0">
                <a:solidFill>
                  <a:srgbClr val="002060"/>
                </a:solidFill>
              </a:rPr>
              <a:t>and beyond expectations…</a:t>
            </a:r>
          </a:p>
          <a:p>
            <a:r>
              <a:rPr lang="en-GB" sz="1050" b="1" dirty="0">
                <a:solidFill>
                  <a:srgbClr val="002060"/>
                </a:solidFill>
              </a:rPr>
              <a:t>Week beginning </a:t>
            </a:r>
            <a:r>
              <a:rPr lang="en-GB" sz="1050" b="1" dirty="0" smtClean="0">
                <a:solidFill>
                  <a:srgbClr val="002060"/>
                </a:solidFill>
              </a:rPr>
              <a:t>3/12/18</a:t>
            </a:r>
            <a:r>
              <a:rPr lang="en-GB" sz="1050" dirty="0" smtClean="0">
                <a:solidFill>
                  <a:srgbClr val="002060"/>
                </a:solidFill>
              </a:rPr>
              <a:t>: Matilda(R</a:t>
            </a:r>
            <a:r>
              <a:rPr lang="en-GB" sz="1050" dirty="0">
                <a:solidFill>
                  <a:srgbClr val="002060"/>
                </a:solidFill>
              </a:rPr>
              <a:t>) </a:t>
            </a:r>
            <a:r>
              <a:rPr lang="en-GB" sz="1050" dirty="0" smtClean="0">
                <a:solidFill>
                  <a:srgbClr val="002060"/>
                </a:solidFill>
              </a:rPr>
              <a:t> </a:t>
            </a:r>
            <a:r>
              <a:rPr lang="en-GB" sz="1050" dirty="0" err="1" smtClean="0">
                <a:solidFill>
                  <a:srgbClr val="002060"/>
                </a:solidFill>
              </a:rPr>
              <a:t>Jarron</a:t>
            </a:r>
            <a:r>
              <a:rPr lang="en-GB" sz="1050" dirty="0" smtClean="0">
                <a:solidFill>
                  <a:srgbClr val="002060"/>
                </a:solidFill>
              </a:rPr>
              <a:t>(Y1</a:t>
            </a:r>
            <a:r>
              <a:rPr lang="en-GB" sz="1050" dirty="0">
                <a:solidFill>
                  <a:srgbClr val="002060"/>
                </a:solidFill>
              </a:rPr>
              <a:t>), </a:t>
            </a:r>
            <a:r>
              <a:rPr lang="en-GB" sz="1050" dirty="0" err="1" smtClean="0">
                <a:solidFill>
                  <a:srgbClr val="002060"/>
                </a:solidFill>
              </a:rPr>
              <a:t>Kyrah</a:t>
            </a:r>
            <a:r>
              <a:rPr lang="en-GB" sz="1050" dirty="0" smtClean="0">
                <a:solidFill>
                  <a:srgbClr val="002060"/>
                </a:solidFill>
              </a:rPr>
              <a:t>(Y2) CallumY3</a:t>
            </a:r>
            <a:r>
              <a:rPr lang="en-GB" sz="1050" dirty="0">
                <a:solidFill>
                  <a:srgbClr val="002060"/>
                </a:solidFill>
              </a:rPr>
              <a:t>) Thaana(Y4) </a:t>
            </a:r>
            <a:r>
              <a:rPr lang="en-GB" sz="1050" dirty="0" smtClean="0">
                <a:solidFill>
                  <a:srgbClr val="002060"/>
                </a:solidFill>
              </a:rPr>
              <a:t>Tiffany </a:t>
            </a:r>
            <a:r>
              <a:rPr lang="en-GB" sz="1050" dirty="0">
                <a:solidFill>
                  <a:srgbClr val="002060"/>
                </a:solidFill>
              </a:rPr>
              <a:t>(Y5) and </a:t>
            </a:r>
            <a:r>
              <a:rPr lang="en-GB" sz="1050" dirty="0" smtClean="0">
                <a:solidFill>
                  <a:srgbClr val="002060"/>
                </a:solidFill>
              </a:rPr>
              <a:t>Katie(Y6</a:t>
            </a:r>
            <a:r>
              <a:rPr lang="en-GB" sz="1050" dirty="0">
                <a:solidFill>
                  <a:srgbClr val="002060"/>
                </a:solidFill>
              </a:rPr>
              <a:t>)</a:t>
            </a:r>
          </a:p>
          <a:p>
            <a:r>
              <a:rPr lang="en-GB" sz="1050" b="1" dirty="0">
                <a:solidFill>
                  <a:srgbClr val="002060"/>
                </a:solidFill>
              </a:rPr>
              <a:t>Week beginning </a:t>
            </a:r>
            <a:r>
              <a:rPr lang="en-GB" sz="1050" b="1" dirty="0" smtClean="0">
                <a:solidFill>
                  <a:srgbClr val="002060"/>
                </a:solidFill>
              </a:rPr>
              <a:t>10/11/18</a:t>
            </a:r>
            <a:r>
              <a:rPr lang="en-GB" sz="1050" b="1" dirty="0">
                <a:solidFill>
                  <a:srgbClr val="002060"/>
                </a:solidFill>
              </a:rPr>
              <a:t>: </a:t>
            </a:r>
            <a:r>
              <a:rPr lang="en-GB" sz="1050" b="1" dirty="0" smtClean="0">
                <a:solidFill>
                  <a:srgbClr val="002060"/>
                </a:solidFill>
              </a:rPr>
              <a:t> </a:t>
            </a:r>
            <a:r>
              <a:rPr lang="en-GB" sz="1050" dirty="0" smtClean="0">
                <a:solidFill>
                  <a:srgbClr val="002060"/>
                </a:solidFill>
              </a:rPr>
              <a:t>Taine</a:t>
            </a:r>
            <a:r>
              <a:rPr lang="en-GB" sz="1050" b="1" dirty="0" smtClean="0">
                <a:solidFill>
                  <a:srgbClr val="002060"/>
                </a:solidFill>
              </a:rPr>
              <a:t> (</a:t>
            </a:r>
            <a:r>
              <a:rPr lang="en-GB" sz="1050" dirty="0" smtClean="0">
                <a:solidFill>
                  <a:srgbClr val="002060"/>
                </a:solidFill>
              </a:rPr>
              <a:t>R</a:t>
            </a:r>
            <a:r>
              <a:rPr lang="en-GB" sz="1050" dirty="0">
                <a:solidFill>
                  <a:srgbClr val="002060"/>
                </a:solidFill>
              </a:rPr>
              <a:t>) </a:t>
            </a:r>
            <a:r>
              <a:rPr lang="en-GB" sz="1050" dirty="0" smtClean="0">
                <a:solidFill>
                  <a:srgbClr val="002060"/>
                </a:solidFill>
              </a:rPr>
              <a:t>Gabriella </a:t>
            </a:r>
            <a:r>
              <a:rPr lang="en-GB" sz="1050" dirty="0">
                <a:solidFill>
                  <a:srgbClr val="002060"/>
                </a:solidFill>
              </a:rPr>
              <a:t>(Y1) </a:t>
            </a:r>
            <a:r>
              <a:rPr lang="en-GB" sz="1050" dirty="0" smtClean="0">
                <a:solidFill>
                  <a:srgbClr val="002060"/>
                </a:solidFill>
              </a:rPr>
              <a:t>Eliza </a:t>
            </a:r>
            <a:r>
              <a:rPr lang="en-GB" sz="1050" dirty="0">
                <a:solidFill>
                  <a:srgbClr val="002060"/>
                </a:solidFill>
              </a:rPr>
              <a:t>(Y2) </a:t>
            </a:r>
            <a:r>
              <a:rPr lang="en-GB" sz="1050" dirty="0" smtClean="0">
                <a:solidFill>
                  <a:srgbClr val="002060"/>
                </a:solidFill>
              </a:rPr>
              <a:t>Rachel(Y3</a:t>
            </a:r>
            <a:r>
              <a:rPr lang="en-GB" sz="1050" dirty="0">
                <a:solidFill>
                  <a:srgbClr val="002060"/>
                </a:solidFill>
              </a:rPr>
              <a:t>) </a:t>
            </a:r>
            <a:r>
              <a:rPr lang="en-GB" sz="1050" dirty="0" smtClean="0">
                <a:solidFill>
                  <a:srgbClr val="002060"/>
                </a:solidFill>
              </a:rPr>
              <a:t>Matilda </a:t>
            </a:r>
            <a:r>
              <a:rPr lang="en-GB" sz="1050" dirty="0">
                <a:solidFill>
                  <a:srgbClr val="002060"/>
                </a:solidFill>
              </a:rPr>
              <a:t>(</a:t>
            </a:r>
            <a:r>
              <a:rPr lang="en-GB" sz="1050" dirty="0" smtClean="0">
                <a:solidFill>
                  <a:srgbClr val="002060"/>
                </a:solidFill>
              </a:rPr>
              <a:t>Y4) Jasmine </a:t>
            </a:r>
            <a:r>
              <a:rPr lang="en-GB" sz="1050" dirty="0">
                <a:solidFill>
                  <a:srgbClr val="002060"/>
                </a:solidFill>
              </a:rPr>
              <a:t>(Y5) and </a:t>
            </a:r>
            <a:r>
              <a:rPr lang="en-GB" sz="1050" dirty="0" smtClean="0">
                <a:solidFill>
                  <a:srgbClr val="002060"/>
                </a:solidFill>
              </a:rPr>
              <a:t>Callum and </a:t>
            </a:r>
            <a:r>
              <a:rPr lang="en-GB" sz="1050" dirty="0" err="1" smtClean="0">
                <a:solidFill>
                  <a:srgbClr val="002060"/>
                </a:solidFill>
              </a:rPr>
              <a:t>Umer</a:t>
            </a:r>
            <a:r>
              <a:rPr lang="en-GB" sz="1050" dirty="0" smtClean="0">
                <a:solidFill>
                  <a:srgbClr val="002060"/>
                </a:solidFill>
              </a:rPr>
              <a:t>(Y6</a:t>
            </a:r>
            <a:r>
              <a:rPr lang="en-GB" sz="1050" dirty="0">
                <a:solidFill>
                  <a:srgbClr val="002060"/>
                </a:solidFill>
              </a:rPr>
              <a:t>)</a:t>
            </a:r>
          </a:p>
          <a:p>
            <a:r>
              <a:rPr lang="en-GB" sz="1050" b="1" dirty="0">
                <a:solidFill>
                  <a:srgbClr val="002060"/>
                </a:solidFill>
              </a:rPr>
              <a:t>Week beginning </a:t>
            </a:r>
            <a:r>
              <a:rPr lang="en-GB" sz="1050" b="1" dirty="0" smtClean="0">
                <a:solidFill>
                  <a:srgbClr val="002060"/>
                </a:solidFill>
              </a:rPr>
              <a:t>17/12/18</a:t>
            </a:r>
            <a:r>
              <a:rPr lang="en-GB" sz="1050" b="1" dirty="0">
                <a:solidFill>
                  <a:srgbClr val="002060"/>
                </a:solidFill>
              </a:rPr>
              <a:t>: </a:t>
            </a:r>
            <a:r>
              <a:rPr lang="en-GB" sz="1050" dirty="0" err="1" smtClean="0">
                <a:solidFill>
                  <a:srgbClr val="002060"/>
                </a:solidFill>
              </a:rPr>
              <a:t>Alem</a:t>
            </a:r>
            <a:r>
              <a:rPr lang="en-GB" sz="1050" dirty="0" smtClean="0">
                <a:solidFill>
                  <a:srgbClr val="002060"/>
                </a:solidFill>
              </a:rPr>
              <a:t>(R</a:t>
            </a:r>
            <a:r>
              <a:rPr lang="en-GB" sz="1050" dirty="0">
                <a:solidFill>
                  <a:srgbClr val="002060"/>
                </a:solidFill>
              </a:rPr>
              <a:t>) </a:t>
            </a:r>
            <a:r>
              <a:rPr lang="en-GB" sz="1050" dirty="0" smtClean="0">
                <a:solidFill>
                  <a:srgbClr val="002060"/>
                </a:solidFill>
              </a:rPr>
              <a:t>All of Y1, All of Y2 , Sophie(Y3</a:t>
            </a:r>
            <a:r>
              <a:rPr lang="en-GB" sz="1050" dirty="0">
                <a:solidFill>
                  <a:srgbClr val="002060"/>
                </a:solidFill>
              </a:rPr>
              <a:t>) </a:t>
            </a:r>
            <a:r>
              <a:rPr lang="en-GB" sz="1050" dirty="0" smtClean="0">
                <a:solidFill>
                  <a:srgbClr val="002060"/>
                </a:solidFill>
              </a:rPr>
              <a:t>All of Y4,  All of Yr5 and </a:t>
            </a:r>
            <a:r>
              <a:rPr lang="en-GB" sz="1050" dirty="0" err="1" smtClean="0">
                <a:solidFill>
                  <a:srgbClr val="002060"/>
                </a:solidFill>
              </a:rPr>
              <a:t>Seymiah</a:t>
            </a:r>
            <a:r>
              <a:rPr lang="en-GB" sz="1050" dirty="0" smtClean="0">
                <a:solidFill>
                  <a:srgbClr val="002060"/>
                </a:solidFill>
              </a:rPr>
              <a:t> (Y6</a:t>
            </a:r>
            <a:r>
              <a:rPr lang="en-GB" sz="1050" dirty="0">
                <a:solidFill>
                  <a:srgbClr val="002060"/>
                </a:solidFill>
              </a:rPr>
              <a:t>)</a:t>
            </a:r>
          </a:p>
          <a:p>
            <a:r>
              <a:rPr lang="en-GB" sz="1100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Congratulations to all of you!</a:t>
            </a:r>
            <a:endParaRPr lang="en-GB" sz="1100" b="1" dirty="0">
              <a:solidFill>
                <a:srgbClr val="002060"/>
              </a:solidFill>
              <a:latin typeface="Kristen ITC" panose="03050502040202030202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1557" y="55920"/>
            <a:ext cx="2432565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Kristen ITC" panose="03050502040202030202" pitchFamily="66" charset="0"/>
              </a:rPr>
              <a:t>Keep our children </a:t>
            </a:r>
            <a:r>
              <a:rPr lang="en-GB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safe… </a:t>
            </a:r>
            <a:r>
              <a:rPr lang="en-GB" sz="1100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The internet can </a:t>
            </a:r>
            <a:r>
              <a:rPr lang="en-GB" sz="1050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provide a wealth of benefits for all the family if it is used correctly and </a:t>
            </a:r>
            <a:r>
              <a:rPr lang="en-GB" sz="1050" b="1" dirty="0">
                <a:solidFill>
                  <a:srgbClr val="002060"/>
                </a:solidFill>
                <a:latin typeface="Kristen ITC" panose="03050502040202030202" pitchFamily="66" charset="0"/>
              </a:rPr>
              <a:t>we all take steps </a:t>
            </a:r>
            <a:r>
              <a:rPr lang="en-GB" sz="1050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to educate our children to recognise dangers and  keep themselves safe.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9579" y="5574085"/>
            <a:ext cx="2287385" cy="10926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Kristen ITC" panose="03050502040202030202" pitchFamily="66" charset="0"/>
              </a:rPr>
              <a:t>PTA Corner</a:t>
            </a:r>
            <a:r>
              <a:rPr lang="en-GB" sz="1100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…</a:t>
            </a:r>
          </a:p>
          <a:p>
            <a:r>
              <a:rPr lang="en-GB" sz="900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Thank you to all the members of the </a:t>
            </a:r>
            <a:r>
              <a:rPr lang="en-GB" sz="900" b="1" dirty="0">
                <a:solidFill>
                  <a:srgbClr val="002060"/>
                </a:solidFill>
                <a:latin typeface="Kristen ITC" panose="03050502040202030202" pitchFamily="66" charset="0"/>
              </a:rPr>
              <a:t>P</a:t>
            </a:r>
            <a:r>
              <a:rPr lang="en-GB" sz="900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TA and others who helped us to have such a successful Christmas Fair. The PTA’s  continued presence to provide refreshments  at concerts and meetings is highly valued.</a:t>
            </a:r>
            <a:endParaRPr lang="en-GB" sz="900" b="1" dirty="0">
              <a:solidFill>
                <a:srgbClr val="00206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2" y="2972164"/>
            <a:ext cx="1212640" cy="7512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379442">
            <a:off x="3757205" y="2093252"/>
            <a:ext cx="1723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Wishing all our families a very happy festive break and every success in 2019!</a:t>
            </a:r>
            <a:endParaRPr lang="en-GB" sz="1200" b="1" dirty="0">
              <a:solidFill>
                <a:srgbClr val="002060"/>
              </a:solidFill>
              <a:latin typeface="Kristen ITC" panose="03050502040202030202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98" y="3387052"/>
            <a:ext cx="792549" cy="7376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59539" y="413661"/>
            <a:ext cx="271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http://www.newvalleyprimary.com/parent-info/school-calendar/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4DE0BA-B4D1-4280-B48F-240AEB72E7A3}"/>
              </a:ext>
            </a:extLst>
          </p:cNvPr>
          <p:cNvSpPr txBox="1"/>
          <p:nvPr/>
        </p:nvSpPr>
        <p:spPr>
          <a:xfrm>
            <a:off x="107504" y="5516969"/>
            <a:ext cx="544628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Kristen ITC" panose="03050502040202030202" pitchFamily="66" charset="0"/>
              </a:rPr>
              <a:t>NVPS Safeguarding: </a:t>
            </a:r>
            <a:r>
              <a:rPr lang="en-GB" sz="1400" b="1" dirty="0">
                <a:solidFill>
                  <a:srgbClr val="002060"/>
                </a:solidFill>
                <a:latin typeface="Kristen ITC" panose="03050502040202030202" pitchFamily="66" charset="0"/>
              </a:rPr>
              <a:t>Online safety updates – new for </a:t>
            </a:r>
          </a:p>
          <a:p>
            <a:r>
              <a:rPr lang="en-GB" sz="1400" b="1" dirty="0">
                <a:solidFill>
                  <a:srgbClr val="002060"/>
                </a:solidFill>
                <a:latin typeface="Kristen ITC" panose="03050502040202030202" pitchFamily="66" charset="0"/>
              </a:rPr>
              <a:t>the safeguarding section of our website</a:t>
            </a:r>
            <a:r>
              <a:rPr lang="en-GB" sz="1400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: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New phones, </a:t>
            </a:r>
            <a:r>
              <a:rPr lang="en-GB" sz="1050" dirty="0" err="1" smtClean="0">
                <a:solidFill>
                  <a:srgbClr val="002060"/>
                </a:solidFill>
                <a:latin typeface="Kristen ITC" panose="03050502040202030202" pitchFamily="66" charset="0"/>
              </a:rPr>
              <a:t>ipads</a:t>
            </a:r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, notebooks, gaming consoles…all  great fun! We have uploaded some parent guides to help you make sure your children can get 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the best of their new opportunities and to alert you of possible dangers. 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Please remember our golden rule for </a:t>
            </a:r>
            <a:r>
              <a:rPr lang="en-GB" sz="1050" smtClean="0">
                <a:solidFill>
                  <a:srgbClr val="002060"/>
                </a:solidFill>
                <a:latin typeface="Kristen ITC" panose="03050502040202030202" pitchFamily="66" charset="0"/>
              </a:rPr>
              <a:t>internet safety- </a:t>
            </a:r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if it doesn’t feel right, report it!</a:t>
            </a:r>
            <a:endParaRPr lang="en-GB" sz="6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92387">
            <a:off x="7303818" y="3807512"/>
            <a:ext cx="1807434" cy="173075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1394281" y="4839401"/>
            <a:ext cx="54769" cy="50006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Mail Christmas &lt;strong&gt;Holly&lt;/strong&gt;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12" y="1455539"/>
            <a:ext cx="1089467" cy="10128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75773" y="748679"/>
            <a:ext cx="2910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7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January School closed- staff INSET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January School opens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10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January Y5/6 Hockey Team to tournament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11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January Reception 2019 Open Morning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25</a:t>
            </a:r>
            <a:r>
              <a:rPr lang="en-GB" sz="1200" baseline="30000" dirty="0" smtClean="0"/>
              <a:t>th</a:t>
            </a:r>
            <a:r>
              <a:rPr lang="en-GB" sz="1200" dirty="0"/>
              <a:t> </a:t>
            </a:r>
            <a:r>
              <a:rPr lang="en-GB" sz="1200" dirty="0" smtClean="0"/>
              <a:t>January Year 4 to the Museum of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30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January Y1 Dance team to a Dance Festival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31</a:t>
            </a:r>
            <a:r>
              <a:rPr lang="en-GB" sz="1200" baseline="30000" dirty="0" smtClean="0"/>
              <a:t>st</a:t>
            </a:r>
            <a:r>
              <a:rPr lang="en-GB" sz="1200" dirty="0" smtClean="0"/>
              <a:t> January Y1 to the Brooklands Museum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The School Council ECO team are currently arranging a date in January to visit the Victoria and Albert Museum where there is an excellent exhibition on the cost of fashion to the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57769">
            <a:off x="8768949" y="5748706"/>
            <a:ext cx="827731" cy="77017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197159">
            <a:off x="7702686" y="4451179"/>
            <a:ext cx="114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2060"/>
                </a:solidFill>
              </a:rPr>
              <a:t>Look out for  next term’s preview learning letter on the website</a:t>
            </a:r>
            <a:endParaRPr lang="en-GB" sz="9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3789" y="4842508"/>
            <a:ext cx="3333036" cy="190821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Kristen ITC" panose="03050502040202030202" pitchFamily="66" charset="0"/>
              </a:rPr>
              <a:t>And finally</a:t>
            </a:r>
            <a:r>
              <a:rPr lang="en-GB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…</a:t>
            </a:r>
            <a:endParaRPr lang="en-GB" sz="1200" b="1" dirty="0">
              <a:solidFill>
                <a:srgbClr val="002060"/>
              </a:solidFill>
              <a:latin typeface="Kristen ITC" panose="03050502040202030202" pitchFamily="66" charset="0"/>
            </a:endParaRPr>
          </a:p>
          <a:p>
            <a:r>
              <a:rPr lang="en-GB" sz="1000" dirty="0">
                <a:solidFill>
                  <a:srgbClr val="002060"/>
                </a:solidFill>
                <a:latin typeface="Kristen ITC" panose="03050502040202030202" pitchFamily="66" charset="0"/>
              </a:rPr>
              <a:t>Thank you all so much for your great support this term.  We know that school is not all about SATs results, but we are very proud that the recently-published primary school performance tables show our fifth consecutive year showing above-average progress in all areas: this is a great tribute to the work of the staff, the support of our families and, most importantly, the efforts of our children.  Well done all</a:t>
            </a:r>
            <a:r>
              <a:rPr lang="en-GB" sz="10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!  Have </a:t>
            </a:r>
            <a:r>
              <a:rPr lang="en-GB" sz="1000" dirty="0">
                <a:solidFill>
                  <a:srgbClr val="002060"/>
                </a:solidFill>
                <a:latin typeface="Kristen ITC" panose="03050502040202030202" pitchFamily="66" charset="0"/>
              </a:rPr>
              <a:t>a great holiday.</a:t>
            </a:r>
          </a:p>
          <a:p>
            <a:r>
              <a:rPr lang="en-GB" sz="1000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GB" sz="10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Pete Steward, </a:t>
            </a:r>
            <a:r>
              <a:rPr lang="en-GB" sz="1000" dirty="0" err="1" smtClean="0">
                <a:solidFill>
                  <a:srgbClr val="002060"/>
                </a:solidFill>
                <a:latin typeface="Kristen ITC" panose="03050502040202030202" pitchFamily="66" charset="0"/>
              </a:rPr>
              <a:t>Headteacher</a:t>
            </a:r>
            <a:endParaRPr lang="en-GB" sz="9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1428" y="170817"/>
            <a:ext cx="3247222" cy="53168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Kristen ITC" panose="03050502040202030202" pitchFamily="66" charset="0"/>
              </a:rPr>
              <a:t>What’s been happening </a:t>
            </a:r>
            <a:r>
              <a:rPr lang="en-GB" b="1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in December?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The sports team theme has continued with a team from Years 3 and 4 representing the school </a:t>
            </a:r>
            <a:r>
              <a:rPr lang="en-GB" sz="10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exceptionally well in Tag Rugby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Year 3 performed their assembly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Year 1 and 2 and Reception Class performed Nativities for the whole school and their parents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Miss Doherty ran a maths course for visiting Teachers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Years 4.5 and 6 visited the Unicorn Theatre together to watch the acclaimed Grimm Tales-(</a:t>
            </a:r>
            <a:r>
              <a:rPr lang="en-GB" sz="10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we have since joined forces to develop our writing- watch out for the new display in January!)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Reception class visited the Garden Centre to see Santa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The ‘Naughty Elf’ returned and played his usual seasonal tricks on the children and staff and Santa came to his workshop!</a:t>
            </a:r>
          </a:p>
          <a:p>
            <a:endParaRPr lang="en-GB" sz="1050" dirty="0" smtClean="0">
              <a:solidFill>
                <a:srgbClr val="002060"/>
              </a:solidFill>
              <a:latin typeface="Kristen ITC" panose="03050502040202030202" pitchFamily="66" charset="0"/>
            </a:endParaRP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And of course, it has been one of the busiest times of year for the Choir! 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Under the amazing direction of Miss </a:t>
            </a:r>
            <a:r>
              <a:rPr lang="en-GB" sz="1050" dirty="0" err="1" smtClean="0">
                <a:solidFill>
                  <a:srgbClr val="002060"/>
                </a:solidFill>
                <a:latin typeface="Kristen ITC" panose="03050502040202030202" pitchFamily="66" charset="0"/>
              </a:rPr>
              <a:t>Weckmann</a:t>
            </a:r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, they have performed at:</a:t>
            </a:r>
          </a:p>
          <a:p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The switching on of the Purley lights, the </a:t>
            </a:r>
            <a:r>
              <a:rPr lang="en-GB" sz="1050" dirty="0">
                <a:solidFill>
                  <a:srgbClr val="002060"/>
                </a:solidFill>
                <a:latin typeface="Kristen ITC" panose="03050502040202030202" pitchFamily="66" charset="0"/>
              </a:rPr>
              <a:t>C</a:t>
            </a:r>
            <a:r>
              <a:rPr lang="en-GB" sz="105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arols by Candlelight Service at Old Lodge Lane Baptist Church and also at our Christmas Fair and Concert. Well done to all of those involved for their hard work.</a:t>
            </a:r>
            <a:endParaRPr lang="en-GB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22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410</TotalTime>
  <Words>794</Words>
  <Application>Microsoft Office PowerPoint</Application>
  <PresentationFormat>Widescreen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Kristen ITC</vt:lpstr>
      <vt:lpstr>Wingdings 3</vt:lpstr>
      <vt:lpstr>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Dubben</dc:creator>
  <cp:lastModifiedBy>Tracy Fulham</cp:lastModifiedBy>
  <cp:revision>53</cp:revision>
  <cp:lastPrinted>2018-12-21T13:40:51Z</cp:lastPrinted>
  <dcterms:created xsi:type="dcterms:W3CDTF">2018-10-19T10:03:49Z</dcterms:created>
  <dcterms:modified xsi:type="dcterms:W3CDTF">2018-12-21T14:10:23Z</dcterms:modified>
</cp:coreProperties>
</file>